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605631-1D6D-49A2-A7E8-6B053BAA13DE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CD2563-ED43-4C1A-9E63-76A9D8D2B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319F0-1698-49A7-BA1C-33117CC9A7A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8542A2-B466-4007-97D1-E0484565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76079" y="58647"/>
            <a:ext cx="7774005" cy="1140927"/>
          </a:xfrm>
        </p:spPr>
        <p:txBody>
          <a:bodyPr/>
          <a:lstStyle/>
          <a:p>
            <a:r>
              <a:rPr lang="en-US" altLang="en-US" dirty="0" smtClean="0"/>
              <a:t>Change Over </a:t>
            </a:r>
            <a:r>
              <a:rPr lang="en-US" altLang="en-US" dirty="0"/>
              <a:t>T</a:t>
            </a:r>
            <a:r>
              <a:rPr lang="en-US" altLang="en-US" dirty="0" smtClean="0"/>
              <a:t>ime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" y="1085836"/>
            <a:ext cx="4955775" cy="4114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400" dirty="0"/>
              <a:t>Genes slipped through generations blindly in search of you.</a:t>
            </a:r>
          </a:p>
          <a:p>
            <a:pPr marL="0" indent="0">
              <a:buNone/>
            </a:pPr>
            <a:r>
              <a:rPr lang="en-US" altLang="en-US" sz="1400" dirty="0"/>
              <a:t>Shaping and shaped by your ancestors that they flowed through.</a:t>
            </a:r>
          </a:p>
          <a:p>
            <a:pPr marL="0" indent="0">
              <a:buNone/>
            </a:pPr>
            <a:r>
              <a:rPr lang="en-US" altLang="en-US" sz="1400" dirty="0"/>
              <a:t>Each birth, changing, gained or cast aside,</a:t>
            </a:r>
          </a:p>
          <a:p>
            <a:pPr marL="0" indent="0">
              <a:buNone/>
            </a:pPr>
            <a:r>
              <a:rPr lang="en-US" altLang="en-US" sz="1400" dirty="0"/>
              <a:t>The past hides inside of us</a:t>
            </a:r>
          </a:p>
          <a:p>
            <a:pPr marL="0" indent="0">
              <a:buNone/>
            </a:pPr>
            <a:r>
              <a:rPr lang="en-US" altLang="en-US" sz="1400" dirty="0"/>
              <a:t>Change over,</a:t>
            </a:r>
          </a:p>
          <a:p>
            <a:pPr marL="0" indent="0">
              <a:buNone/>
            </a:pPr>
            <a:endParaRPr lang="en-US" altLang="en-US" sz="1400" dirty="0"/>
          </a:p>
          <a:p>
            <a:pPr marL="0" indent="0">
              <a:buNone/>
            </a:pPr>
            <a:r>
              <a:rPr lang="en-US" altLang="en-US" sz="1400" dirty="0"/>
              <a:t>No planning needed, just selection and a little chance,</a:t>
            </a:r>
          </a:p>
          <a:p>
            <a:pPr marL="0" indent="0">
              <a:buNone/>
            </a:pPr>
            <a:r>
              <a:rPr lang="en-US" altLang="en-US" sz="1400" dirty="0"/>
              <a:t>All of your parents lived long enough to find some romance,</a:t>
            </a:r>
          </a:p>
          <a:p>
            <a:pPr marL="0" indent="0">
              <a:buNone/>
            </a:pPr>
            <a:r>
              <a:rPr lang="en-US" altLang="en-US" sz="1400" dirty="0"/>
              <a:t>Genes evolved to make us,</a:t>
            </a:r>
          </a:p>
          <a:p>
            <a:pPr marL="0" indent="0">
              <a:buNone/>
            </a:pPr>
            <a:r>
              <a:rPr lang="en-US" altLang="en-US" sz="1400" dirty="0"/>
              <a:t>They never knew,</a:t>
            </a:r>
          </a:p>
          <a:p>
            <a:pPr marL="0" indent="0">
              <a:buNone/>
            </a:pPr>
            <a:r>
              <a:rPr lang="en-US" altLang="en-US" sz="1400" dirty="0"/>
              <a:t>They never needed to…</a:t>
            </a:r>
          </a:p>
          <a:p>
            <a:pPr marL="0" indent="0">
              <a:buNone/>
            </a:pPr>
            <a:endParaRPr lang="en-US" altLang="en-US" sz="1400" dirty="0"/>
          </a:p>
          <a:p>
            <a:pPr marL="0" indent="0">
              <a:buNone/>
            </a:pPr>
            <a:r>
              <a:rPr lang="en-US" altLang="en-US" sz="1400" dirty="0"/>
              <a:t>They don’t think, they don’t want, they don’t understand,</a:t>
            </a:r>
          </a:p>
          <a:p>
            <a:pPr marL="0" indent="0">
              <a:buNone/>
            </a:pPr>
            <a:r>
              <a:rPr lang="en-US" altLang="en-US" sz="1400" dirty="0"/>
              <a:t>Change over time,</a:t>
            </a:r>
          </a:p>
          <a:p>
            <a:pPr marL="0" indent="0">
              <a:buNone/>
            </a:pPr>
            <a:r>
              <a:rPr lang="en-US" altLang="en-US" sz="1400" dirty="0"/>
              <a:t>But they urgently replicate and expand,</a:t>
            </a:r>
          </a:p>
          <a:p>
            <a:pPr marL="0" indent="0">
              <a:buNone/>
            </a:pPr>
            <a:r>
              <a:rPr lang="en-US" altLang="en-US" sz="1400" dirty="0"/>
              <a:t>Change over time,</a:t>
            </a:r>
          </a:p>
          <a:p>
            <a:pPr marL="0" indent="0">
              <a:buNone/>
            </a:pPr>
            <a:r>
              <a:rPr lang="en-US" altLang="en-US" sz="1400" dirty="0"/>
              <a:t>And our lives are spelled out in their double strands,</a:t>
            </a:r>
          </a:p>
          <a:p>
            <a:pPr marL="0" indent="0">
              <a:buNone/>
            </a:pPr>
            <a:r>
              <a:rPr lang="en-US" altLang="en-US" sz="1400" dirty="0"/>
              <a:t>Change over time,</a:t>
            </a:r>
          </a:p>
          <a:p>
            <a:pPr marL="0" indent="0">
              <a:buNone/>
            </a:pPr>
            <a:r>
              <a:rPr lang="en-US" altLang="en-US" sz="1400" dirty="0"/>
              <a:t>And we hold just one pair of each cradled in our hands,</a:t>
            </a:r>
          </a:p>
          <a:p>
            <a:pPr marL="0" indent="0">
              <a:buNone/>
            </a:pPr>
            <a:r>
              <a:rPr lang="en-US" altLang="en-US" sz="1400" dirty="0"/>
              <a:t>Change over time.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2584650"/>
            <a:ext cx="4584487" cy="411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05" tIns="46302" rIns="92605" bIns="46302"/>
          <a:lstStyle>
            <a:lvl1pPr marL="304800" indent="-304800" algn="l" defTabSz="81438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5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661988" indent="-242888" algn="l" defTabSz="81438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5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17588" indent="-203200" algn="l" defTabSz="81438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1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3988" indent="-203200" algn="l" defTabSz="81438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30388" indent="-203200" algn="l" defTabSz="81438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7588" indent="-203200" algn="l" defTabSz="81438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744788" indent="-203200" algn="l" defTabSz="81438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201988" indent="-203200" algn="l" defTabSz="81438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659188" indent="-203200" algn="l" defTabSz="814388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1400" kern="0" dirty="0"/>
              <a:t>Genes encode meaning but not the kind that humans seek,</a:t>
            </a:r>
          </a:p>
          <a:p>
            <a:pPr marL="0" indent="0">
              <a:buNone/>
              <a:defRPr/>
            </a:pPr>
            <a:r>
              <a:rPr lang="en-US" altLang="en-US" sz="1400" kern="0" dirty="0"/>
              <a:t>Stories without endings or heroes, just new technique,</a:t>
            </a:r>
          </a:p>
          <a:p>
            <a:pPr marL="0" indent="0">
              <a:buNone/>
              <a:defRPr/>
            </a:pPr>
            <a:r>
              <a:rPr lang="en-US" altLang="en-US" sz="1400" kern="0" dirty="0"/>
              <a:t>But their tale told through us, as new life appears</a:t>
            </a:r>
          </a:p>
          <a:p>
            <a:pPr marL="0" indent="0">
              <a:buNone/>
              <a:defRPr/>
            </a:pPr>
            <a:r>
              <a:rPr lang="en-US" altLang="en-US" sz="1400" kern="0" dirty="0"/>
              <a:t>Spreads out over </a:t>
            </a:r>
            <a:r>
              <a:rPr lang="en-US" altLang="en-US" sz="1400" kern="0" dirty="0" err="1"/>
              <a:t>megayears</a:t>
            </a:r>
            <a:r>
              <a:rPr lang="en-US" altLang="en-US" sz="1400" kern="0" dirty="0"/>
              <a:t>.</a:t>
            </a:r>
          </a:p>
          <a:p>
            <a:pPr marL="0" indent="0">
              <a:buNone/>
              <a:defRPr/>
            </a:pPr>
            <a:endParaRPr lang="en-US" altLang="en-US" sz="1400" kern="0" dirty="0"/>
          </a:p>
          <a:p>
            <a:pPr marL="0" indent="0">
              <a:buNone/>
              <a:defRPr/>
            </a:pPr>
            <a:r>
              <a:rPr lang="en-US" altLang="en-US" sz="1400" kern="0" dirty="0"/>
              <a:t>They don’t think, they don’t want, they don’t understand,</a:t>
            </a:r>
          </a:p>
          <a:p>
            <a:pPr marL="0" indent="0">
              <a:buNone/>
              <a:defRPr/>
            </a:pPr>
            <a:r>
              <a:rPr lang="en-US" altLang="en-US" sz="1400" kern="0" dirty="0"/>
              <a:t>Change over time,</a:t>
            </a:r>
          </a:p>
          <a:p>
            <a:pPr marL="0" indent="0">
              <a:buNone/>
              <a:defRPr/>
            </a:pPr>
            <a:r>
              <a:rPr lang="en-US" altLang="en-US" sz="1400" kern="0" dirty="0"/>
              <a:t>But they urgently replicate and expand,</a:t>
            </a:r>
          </a:p>
          <a:p>
            <a:pPr marL="0" indent="0">
              <a:buNone/>
              <a:defRPr/>
            </a:pPr>
            <a:r>
              <a:rPr lang="en-US" altLang="en-US" sz="1400" kern="0" dirty="0"/>
              <a:t>Change over time,</a:t>
            </a:r>
          </a:p>
          <a:p>
            <a:pPr marL="0" indent="0">
              <a:buNone/>
              <a:defRPr/>
            </a:pPr>
            <a:r>
              <a:rPr lang="en-US" altLang="en-US" sz="1400" kern="0" dirty="0"/>
              <a:t>And our lives are spelled out in their double strands,</a:t>
            </a:r>
          </a:p>
          <a:p>
            <a:pPr marL="0" indent="0">
              <a:buNone/>
              <a:defRPr/>
            </a:pPr>
            <a:r>
              <a:rPr lang="en-US" altLang="en-US" sz="1400" kern="0" dirty="0"/>
              <a:t>Change over time,</a:t>
            </a:r>
          </a:p>
          <a:p>
            <a:pPr marL="0" indent="0">
              <a:buNone/>
              <a:defRPr/>
            </a:pPr>
            <a:r>
              <a:rPr lang="en-US" altLang="en-US" sz="1400" kern="0" dirty="0"/>
              <a:t>And we hold just one pair so briefly in our hands,</a:t>
            </a:r>
          </a:p>
          <a:p>
            <a:pPr marL="0" indent="0">
              <a:buNone/>
              <a:defRPr/>
            </a:pPr>
            <a:r>
              <a:rPr lang="en-US" altLang="en-US" sz="1400" kern="0" dirty="0"/>
              <a:t>Change over time.</a:t>
            </a:r>
          </a:p>
          <a:p>
            <a:pPr marL="0" indent="0">
              <a:buNone/>
              <a:defRPr/>
            </a:pPr>
            <a:endParaRPr lang="en-US" altLang="en-US" sz="1400" kern="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363979" y="1881434"/>
            <a:ext cx="884532" cy="1937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8432" y="1837245"/>
            <a:ext cx="3366677" cy="53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r>
              <a:rPr lang="en-US" altLang="en-US" sz="1400" dirty="0">
                <a:solidFill>
                  <a:srgbClr val="FF0000"/>
                </a:solidFill>
              </a:rPr>
              <a:t>Mutations change alleles; </a:t>
            </a:r>
          </a:p>
          <a:p>
            <a:pPr algn="r"/>
            <a:r>
              <a:rPr lang="en-US" altLang="en-US" sz="1400" dirty="0">
                <a:solidFill>
                  <a:srgbClr val="FF0000"/>
                </a:solidFill>
              </a:rPr>
              <a:t>other forces cause them to spread or be lost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00989" y="2549920"/>
            <a:ext cx="312174" cy="1492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70945" y="2363040"/>
            <a:ext cx="1119267" cy="31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Genetic drift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91771" y="3124200"/>
            <a:ext cx="389901" cy="2616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92607" y="3364506"/>
            <a:ext cx="1922371" cy="53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At least for a broad</a:t>
            </a:r>
          </a:p>
          <a:p>
            <a:r>
              <a:rPr lang="en-US" altLang="en-US" sz="1400" dirty="0">
                <a:solidFill>
                  <a:srgbClr val="FF0000"/>
                </a:solidFill>
              </a:rPr>
              <a:t>definition of “romance”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23624" y="4727381"/>
            <a:ext cx="310389" cy="1084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71578" y="4581654"/>
            <a:ext cx="1119267" cy="31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400" dirty="0">
                <a:solidFill>
                  <a:srgbClr val="FF0000"/>
                </a:solidFill>
              </a:rPr>
              <a:t>In frequency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999694" y="5979705"/>
            <a:ext cx="472719" cy="2274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90355" y="6093443"/>
            <a:ext cx="904464" cy="31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400" dirty="0" err="1">
                <a:solidFill>
                  <a:srgbClr val="FF0000"/>
                </a:solidFill>
              </a:rPr>
              <a:t>Diploidy</a:t>
            </a:r>
            <a:r>
              <a:rPr lang="en-US" altLang="en-US" sz="1400" dirty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619830" y="5643108"/>
            <a:ext cx="294334" cy="4105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526330" y="6055405"/>
            <a:ext cx="2146791" cy="31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And the rest of our body…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796583" y="3507641"/>
            <a:ext cx="474503" cy="746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271085" y="3447218"/>
            <a:ext cx="1295597" cy="31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577" tIns="51289" rIns="102577" bIns="512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= million years</a:t>
            </a:r>
          </a:p>
        </p:txBody>
      </p:sp>
      <p:pic>
        <p:nvPicPr>
          <p:cNvPr id="23" name="Audio 2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394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495"/>
    </mc:Choice>
    <mc:Fallback>
      <p:transition spd="slow" advTm="142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/>
      <p:bldP spid="10" grpId="0"/>
      <p:bldP spid="12" grpId="0"/>
      <p:bldP spid="14" grpId="0"/>
      <p:bldP spid="16" grpId="0"/>
      <p:bldP spid="20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|14.2|6.9|22.4|12.3|31.6|28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274</Words>
  <Application>Microsoft Office PowerPoint</Application>
  <PresentationFormat>On-screen Show (4:3)</PresentationFormat>
  <Paragraphs>43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Change Over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Heineman, Richard</dc:creator>
  <cp:lastModifiedBy>Heineman, Richard</cp:lastModifiedBy>
  <cp:revision>21</cp:revision>
  <cp:lastPrinted>2016-05-23T17:06:23Z</cp:lastPrinted>
  <dcterms:created xsi:type="dcterms:W3CDTF">2016-05-23T14:13:28Z</dcterms:created>
  <dcterms:modified xsi:type="dcterms:W3CDTF">2016-06-09T14:49:33Z</dcterms:modified>
</cp:coreProperties>
</file>