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2" r:id="rId3"/>
    <p:sldId id="263" r:id="rId4"/>
    <p:sldId id="281" r:id="rId5"/>
    <p:sldId id="267" r:id="rId6"/>
    <p:sldId id="265" r:id="rId7"/>
    <p:sldId id="268" r:id="rId8"/>
    <p:sldId id="258" r:id="rId9"/>
    <p:sldId id="260" r:id="rId10"/>
    <p:sldId id="266" r:id="rId11"/>
    <p:sldId id="274" r:id="rId12"/>
    <p:sldId id="275" r:id="rId13"/>
    <p:sldId id="276" r:id="rId14"/>
    <p:sldId id="261" r:id="rId15"/>
    <p:sldId id="277" r:id="rId16"/>
    <p:sldId id="269" r:id="rId17"/>
    <p:sldId id="270" r:id="rId18"/>
    <p:sldId id="271" r:id="rId19"/>
    <p:sldId id="272" r:id="rId20"/>
    <p:sldId id="273" r:id="rId21"/>
    <p:sldId id="278" r:id="rId22"/>
    <p:sldId id="279" r:id="rId23"/>
    <p:sldId id="280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Humor\Smi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Sheet1!$C$3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diamond"/>
            <c:size val="11"/>
          </c:marker>
          <c:xVal>
            <c:numRef>
              <c:f>Sheet1!$B$4:$B$156</c:f>
              <c:numCache>
                <c:formatCode>General</c:formatCode>
                <c:ptCount val="153"/>
                <c:pt idx="0">
                  <c:v>1.5</c:v>
                </c:pt>
                <c:pt idx="1">
                  <c:v>3.5</c:v>
                </c:pt>
                <c:pt idx="2">
                  <c:v>1</c:v>
                </c:pt>
                <c:pt idx="3">
                  <c:v>1.02</c:v>
                </c:pt>
                <c:pt idx="4">
                  <c:v>1.04</c:v>
                </c:pt>
                <c:pt idx="5">
                  <c:v>1.06</c:v>
                </c:pt>
                <c:pt idx="6">
                  <c:v>1.08</c:v>
                </c:pt>
                <c:pt idx="7">
                  <c:v>1.1000000000000001</c:v>
                </c:pt>
                <c:pt idx="8">
                  <c:v>1.1200000000000001</c:v>
                </c:pt>
                <c:pt idx="9">
                  <c:v>1.1400000000000001</c:v>
                </c:pt>
                <c:pt idx="10">
                  <c:v>1.1600000000000001</c:v>
                </c:pt>
                <c:pt idx="11">
                  <c:v>1.1800000000000006</c:v>
                </c:pt>
                <c:pt idx="12">
                  <c:v>1.2000000000000002</c:v>
                </c:pt>
                <c:pt idx="13">
                  <c:v>1.2200000000000002</c:v>
                </c:pt>
                <c:pt idx="14">
                  <c:v>1.2400000000000002</c:v>
                </c:pt>
                <c:pt idx="15">
                  <c:v>1.2600000000000002</c:v>
                </c:pt>
                <c:pt idx="16">
                  <c:v>1.2800000000000002</c:v>
                </c:pt>
                <c:pt idx="17">
                  <c:v>1.3000000000000003</c:v>
                </c:pt>
                <c:pt idx="18">
                  <c:v>1.3200000000000003</c:v>
                </c:pt>
                <c:pt idx="19">
                  <c:v>1.3400000000000003</c:v>
                </c:pt>
                <c:pt idx="20">
                  <c:v>1.3600000000000003</c:v>
                </c:pt>
                <c:pt idx="21">
                  <c:v>1.3800000000000003</c:v>
                </c:pt>
                <c:pt idx="22">
                  <c:v>1.4000000000000004</c:v>
                </c:pt>
                <c:pt idx="23">
                  <c:v>1.4200000000000004</c:v>
                </c:pt>
                <c:pt idx="24">
                  <c:v>1.4400000000000004</c:v>
                </c:pt>
                <c:pt idx="25">
                  <c:v>1.4600000000000004</c:v>
                </c:pt>
                <c:pt idx="26">
                  <c:v>1.4800000000000004</c:v>
                </c:pt>
                <c:pt idx="27">
                  <c:v>1.5000000000000004</c:v>
                </c:pt>
                <c:pt idx="28">
                  <c:v>1.5200000000000005</c:v>
                </c:pt>
                <c:pt idx="29">
                  <c:v>1.5400000000000005</c:v>
                </c:pt>
                <c:pt idx="30">
                  <c:v>1.5600000000000005</c:v>
                </c:pt>
                <c:pt idx="31">
                  <c:v>1.5800000000000005</c:v>
                </c:pt>
                <c:pt idx="32">
                  <c:v>1.6000000000000005</c:v>
                </c:pt>
                <c:pt idx="33">
                  <c:v>1.620000000000001</c:v>
                </c:pt>
                <c:pt idx="34">
                  <c:v>1.640000000000001</c:v>
                </c:pt>
                <c:pt idx="35">
                  <c:v>1.660000000000001</c:v>
                </c:pt>
                <c:pt idx="36">
                  <c:v>1.680000000000001</c:v>
                </c:pt>
                <c:pt idx="37">
                  <c:v>1.7000000000000006</c:v>
                </c:pt>
                <c:pt idx="38">
                  <c:v>1.7200000000000006</c:v>
                </c:pt>
                <c:pt idx="39">
                  <c:v>1.7400000000000007</c:v>
                </c:pt>
                <c:pt idx="40">
                  <c:v>1.7600000000000007</c:v>
                </c:pt>
                <c:pt idx="41">
                  <c:v>1.7800000000000007</c:v>
                </c:pt>
                <c:pt idx="42">
                  <c:v>1.8000000000000007</c:v>
                </c:pt>
                <c:pt idx="43">
                  <c:v>1.8200000000000007</c:v>
                </c:pt>
                <c:pt idx="44">
                  <c:v>1.8400000000000007</c:v>
                </c:pt>
                <c:pt idx="45">
                  <c:v>1.8600000000000012</c:v>
                </c:pt>
                <c:pt idx="46">
                  <c:v>1.8800000000000012</c:v>
                </c:pt>
                <c:pt idx="47">
                  <c:v>1.9000000000000012</c:v>
                </c:pt>
                <c:pt idx="48">
                  <c:v>1.9200000000000013</c:v>
                </c:pt>
                <c:pt idx="49">
                  <c:v>1.9400000000000013</c:v>
                </c:pt>
                <c:pt idx="50">
                  <c:v>1.9600000000000013</c:v>
                </c:pt>
                <c:pt idx="51">
                  <c:v>1.9800000000000013</c:v>
                </c:pt>
                <c:pt idx="52">
                  <c:v>2.0000000000000009</c:v>
                </c:pt>
                <c:pt idx="53">
                  <c:v>2.0200000000000009</c:v>
                </c:pt>
                <c:pt idx="54">
                  <c:v>2.0400000000000009</c:v>
                </c:pt>
                <c:pt idx="55">
                  <c:v>2.0600000000000009</c:v>
                </c:pt>
                <c:pt idx="56">
                  <c:v>2.080000000000001</c:v>
                </c:pt>
                <c:pt idx="57">
                  <c:v>2.100000000000001</c:v>
                </c:pt>
                <c:pt idx="58">
                  <c:v>2.120000000000001</c:v>
                </c:pt>
                <c:pt idx="59">
                  <c:v>2.140000000000001</c:v>
                </c:pt>
                <c:pt idx="60">
                  <c:v>2.160000000000001</c:v>
                </c:pt>
                <c:pt idx="61">
                  <c:v>2.180000000000001</c:v>
                </c:pt>
                <c:pt idx="62">
                  <c:v>2.2000000000000011</c:v>
                </c:pt>
                <c:pt idx="63">
                  <c:v>2.2200000000000011</c:v>
                </c:pt>
                <c:pt idx="64">
                  <c:v>2.2400000000000011</c:v>
                </c:pt>
                <c:pt idx="65">
                  <c:v>2.2600000000000011</c:v>
                </c:pt>
                <c:pt idx="66">
                  <c:v>2.2800000000000011</c:v>
                </c:pt>
                <c:pt idx="67">
                  <c:v>2.3000000000000007</c:v>
                </c:pt>
                <c:pt idx="68">
                  <c:v>2.3200000000000007</c:v>
                </c:pt>
                <c:pt idx="69">
                  <c:v>2.3400000000000007</c:v>
                </c:pt>
                <c:pt idx="70">
                  <c:v>2.3600000000000008</c:v>
                </c:pt>
                <c:pt idx="71">
                  <c:v>2.3800000000000008</c:v>
                </c:pt>
                <c:pt idx="72">
                  <c:v>2.4000000000000008</c:v>
                </c:pt>
                <c:pt idx="73">
                  <c:v>2.4200000000000013</c:v>
                </c:pt>
                <c:pt idx="74">
                  <c:v>2.4400000000000013</c:v>
                </c:pt>
                <c:pt idx="75">
                  <c:v>2.4600000000000013</c:v>
                </c:pt>
                <c:pt idx="76">
                  <c:v>2.4800000000000013</c:v>
                </c:pt>
                <c:pt idx="77">
                  <c:v>2.5000000000000013</c:v>
                </c:pt>
                <c:pt idx="78">
                  <c:v>2.5200000000000014</c:v>
                </c:pt>
                <c:pt idx="79">
                  <c:v>2.5400000000000014</c:v>
                </c:pt>
                <c:pt idx="80">
                  <c:v>2.5600000000000014</c:v>
                </c:pt>
                <c:pt idx="81">
                  <c:v>2.5800000000000014</c:v>
                </c:pt>
                <c:pt idx="82">
                  <c:v>2.6000000000000014</c:v>
                </c:pt>
                <c:pt idx="83">
                  <c:v>2.6200000000000014</c:v>
                </c:pt>
                <c:pt idx="84">
                  <c:v>2.6400000000000015</c:v>
                </c:pt>
                <c:pt idx="85">
                  <c:v>2.6600000000000015</c:v>
                </c:pt>
                <c:pt idx="86">
                  <c:v>2.6800000000000015</c:v>
                </c:pt>
                <c:pt idx="87">
                  <c:v>2.7000000000000015</c:v>
                </c:pt>
                <c:pt idx="88">
                  <c:v>2.7200000000000015</c:v>
                </c:pt>
                <c:pt idx="89">
                  <c:v>2.7400000000000015</c:v>
                </c:pt>
                <c:pt idx="90">
                  <c:v>2.7600000000000016</c:v>
                </c:pt>
                <c:pt idx="91">
                  <c:v>2.7800000000000016</c:v>
                </c:pt>
                <c:pt idx="92">
                  <c:v>2.8000000000000007</c:v>
                </c:pt>
                <c:pt idx="93">
                  <c:v>2.8200000000000007</c:v>
                </c:pt>
                <c:pt idx="94">
                  <c:v>2.8400000000000007</c:v>
                </c:pt>
                <c:pt idx="95">
                  <c:v>2.8600000000000017</c:v>
                </c:pt>
                <c:pt idx="96">
                  <c:v>2.8800000000000017</c:v>
                </c:pt>
                <c:pt idx="97">
                  <c:v>2.9000000000000017</c:v>
                </c:pt>
                <c:pt idx="98">
                  <c:v>2.9200000000000017</c:v>
                </c:pt>
                <c:pt idx="99">
                  <c:v>2.9400000000000017</c:v>
                </c:pt>
                <c:pt idx="100">
                  <c:v>2.9600000000000017</c:v>
                </c:pt>
                <c:pt idx="101">
                  <c:v>2.9800000000000018</c:v>
                </c:pt>
                <c:pt idx="102">
                  <c:v>3.0000000000000018</c:v>
                </c:pt>
                <c:pt idx="103">
                  <c:v>3.0200000000000018</c:v>
                </c:pt>
                <c:pt idx="104">
                  <c:v>3.0400000000000018</c:v>
                </c:pt>
                <c:pt idx="105">
                  <c:v>3.0600000000000018</c:v>
                </c:pt>
                <c:pt idx="106">
                  <c:v>3.0800000000000018</c:v>
                </c:pt>
                <c:pt idx="107">
                  <c:v>3.1000000000000019</c:v>
                </c:pt>
                <c:pt idx="108">
                  <c:v>3.1200000000000019</c:v>
                </c:pt>
                <c:pt idx="109">
                  <c:v>3.1400000000000019</c:v>
                </c:pt>
                <c:pt idx="110">
                  <c:v>3.1600000000000019</c:v>
                </c:pt>
                <c:pt idx="111">
                  <c:v>3.1800000000000019</c:v>
                </c:pt>
                <c:pt idx="112">
                  <c:v>3.2000000000000028</c:v>
                </c:pt>
                <c:pt idx="113">
                  <c:v>3.2200000000000029</c:v>
                </c:pt>
                <c:pt idx="114">
                  <c:v>3.2400000000000029</c:v>
                </c:pt>
                <c:pt idx="115">
                  <c:v>3.2600000000000029</c:v>
                </c:pt>
                <c:pt idx="116">
                  <c:v>3.2800000000000029</c:v>
                </c:pt>
                <c:pt idx="117">
                  <c:v>3.300000000000002</c:v>
                </c:pt>
                <c:pt idx="118">
                  <c:v>3.3200000000000021</c:v>
                </c:pt>
                <c:pt idx="119">
                  <c:v>3.3400000000000021</c:v>
                </c:pt>
                <c:pt idx="120">
                  <c:v>3.3600000000000021</c:v>
                </c:pt>
                <c:pt idx="121">
                  <c:v>3.3800000000000021</c:v>
                </c:pt>
                <c:pt idx="122">
                  <c:v>3.4000000000000021</c:v>
                </c:pt>
                <c:pt idx="123">
                  <c:v>3.4200000000000021</c:v>
                </c:pt>
                <c:pt idx="124">
                  <c:v>3.4400000000000022</c:v>
                </c:pt>
                <c:pt idx="125">
                  <c:v>3.4600000000000022</c:v>
                </c:pt>
                <c:pt idx="126">
                  <c:v>3.4800000000000022</c:v>
                </c:pt>
                <c:pt idx="127">
                  <c:v>3.5000000000000022</c:v>
                </c:pt>
                <c:pt idx="128">
                  <c:v>3.5200000000000022</c:v>
                </c:pt>
                <c:pt idx="129">
                  <c:v>3.5400000000000031</c:v>
                </c:pt>
                <c:pt idx="130">
                  <c:v>3.5600000000000032</c:v>
                </c:pt>
                <c:pt idx="131">
                  <c:v>3.5800000000000032</c:v>
                </c:pt>
                <c:pt idx="132">
                  <c:v>3.6000000000000032</c:v>
                </c:pt>
                <c:pt idx="133">
                  <c:v>3.6200000000000032</c:v>
                </c:pt>
                <c:pt idx="134">
                  <c:v>3.6400000000000032</c:v>
                </c:pt>
                <c:pt idx="135">
                  <c:v>3.6600000000000033</c:v>
                </c:pt>
                <c:pt idx="136">
                  <c:v>3.6800000000000033</c:v>
                </c:pt>
                <c:pt idx="137">
                  <c:v>3.7000000000000033</c:v>
                </c:pt>
                <c:pt idx="138">
                  <c:v>3.7200000000000033</c:v>
                </c:pt>
                <c:pt idx="139">
                  <c:v>3.7400000000000033</c:v>
                </c:pt>
                <c:pt idx="140">
                  <c:v>3.7600000000000033</c:v>
                </c:pt>
                <c:pt idx="141">
                  <c:v>3.7800000000000034</c:v>
                </c:pt>
                <c:pt idx="142">
                  <c:v>3.8000000000000025</c:v>
                </c:pt>
                <c:pt idx="143">
                  <c:v>3.8200000000000025</c:v>
                </c:pt>
                <c:pt idx="144">
                  <c:v>3.8400000000000025</c:v>
                </c:pt>
                <c:pt idx="145">
                  <c:v>3.8600000000000025</c:v>
                </c:pt>
                <c:pt idx="146">
                  <c:v>3.8800000000000026</c:v>
                </c:pt>
                <c:pt idx="147">
                  <c:v>3.9000000000000026</c:v>
                </c:pt>
                <c:pt idx="148">
                  <c:v>3.9200000000000026</c:v>
                </c:pt>
                <c:pt idx="149">
                  <c:v>3.9400000000000026</c:v>
                </c:pt>
                <c:pt idx="150">
                  <c:v>3.9600000000000026</c:v>
                </c:pt>
                <c:pt idx="151">
                  <c:v>3.9800000000000026</c:v>
                </c:pt>
                <c:pt idx="152">
                  <c:v>4.0000000000000027</c:v>
                </c:pt>
              </c:numCache>
            </c:numRef>
          </c:xVal>
          <c:yVal>
            <c:numRef>
              <c:f>Sheet1!$C$4:$C$156</c:f>
              <c:numCache>
                <c:formatCode>General</c:formatCode>
                <c:ptCount val="153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0.99</c:v>
                </c:pt>
                <c:pt idx="4">
                  <c:v>0.98</c:v>
                </c:pt>
                <c:pt idx="5">
                  <c:v>0.9700000000000002</c:v>
                </c:pt>
                <c:pt idx="6">
                  <c:v>0.96000000000000019</c:v>
                </c:pt>
                <c:pt idx="7">
                  <c:v>0.95000000000000018</c:v>
                </c:pt>
                <c:pt idx="8">
                  <c:v>0.94000000000000017</c:v>
                </c:pt>
                <c:pt idx="9">
                  <c:v>0.92999999999999994</c:v>
                </c:pt>
                <c:pt idx="10">
                  <c:v>0.91999999999999993</c:v>
                </c:pt>
                <c:pt idx="11">
                  <c:v>0.90999999999999992</c:v>
                </c:pt>
                <c:pt idx="12">
                  <c:v>0.89999999999999991</c:v>
                </c:pt>
                <c:pt idx="13">
                  <c:v>0.8899999999999999</c:v>
                </c:pt>
                <c:pt idx="14">
                  <c:v>0.88</c:v>
                </c:pt>
                <c:pt idx="15">
                  <c:v>0.87000000000000011</c:v>
                </c:pt>
                <c:pt idx="16">
                  <c:v>0.8600000000000001</c:v>
                </c:pt>
                <c:pt idx="17">
                  <c:v>0.85000000000000009</c:v>
                </c:pt>
                <c:pt idx="18">
                  <c:v>0.84000000000000008</c:v>
                </c:pt>
                <c:pt idx="19">
                  <c:v>0.82999999999999985</c:v>
                </c:pt>
                <c:pt idx="20">
                  <c:v>0.81999999999999984</c:v>
                </c:pt>
                <c:pt idx="21">
                  <c:v>0.80999999999999983</c:v>
                </c:pt>
                <c:pt idx="22">
                  <c:v>0.79999999999999982</c:v>
                </c:pt>
                <c:pt idx="23">
                  <c:v>0.78999999999999981</c:v>
                </c:pt>
                <c:pt idx="24">
                  <c:v>0.78</c:v>
                </c:pt>
                <c:pt idx="25">
                  <c:v>0.77</c:v>
                </c:pt>
                <c:pt idx="26">
                  <c:v>0.76</c:v>
                </c:pt>
                <c:pt idx="27">
                  <c:v>0.75</c:v>
                </c:pt>
                <c:pt idx="28">
                  <c:v>0.74</c:v>
                </c:pt>
                <c:pt idx="29">
                  <c:v>0.73</c:v>
                </c:pt>
                <c:pt idx="30">
                  <c:v>0.71999999999999975</c:v>
                </c:pt>
                <c:pt idx="31">
                  <c:v>0.70999999999999974</c:v>
                </c:pt>
                <c:pt idx="32">
                  <c:v>0.69999999999999973</c:v>
                </c:pt>
                <c:pt idx="33">
                  <c:v>0.68999999999999972</c:v>
                </c:pt>
                <c:pt idx="34">
                  <c:v>0.67999999999999994</c:v>
                </c:pt>
                <c:pt idx="35">
                  <c:v>0.66999999999999993</c:v>
                </c:pt>
                <c:pt idx="36">
                  <c:v>0.65999999999999992</c:v>
                </c:pt>
                <c:pt idx="37">
                  <c:v>0.64999999999999991</c:v>
                </c:pt>
                <c:pt idx="38">
                  <c:v>0.6399999999999999</c:v>
                </c:pt>
                <c:pt idx="39">
                  <c:v>0.62999999999999989</c:v>
                </c:pt>
                <c:pt idx="40">
                  <c:v>0.61999999999999988</c:v>
                </c:pt>
                <c:pt idx="41">
                  <c:v>0.60999999999999965</c:v>
                </c:pt>
                <c:pt idx="42">
                  <c:v>0.59999999999999953</c:v>
                </c:pt>
                <c:pt idx="43">
                  <c:v>0.58999999999999952</c:v>
                </c:pt>
                <c:pt idx="44">
                  <c:v>0.57999999999999963</c:v>
                </c:pt>
                <c:pt idx="45">
                  <c:v>0.56999999999999962</c:v>
                </c:pt>
                <c:pt idx="46">
                  <c:v>0.55999999999999961</c:v>
                </c:pt>
                <c:pt idx="47">
                  <c:v>0.5499999999999996</c:v>
                </c:pt>
                <c:pt idx="48">
                  <c:v>0.5399999999999997</c:v>
                </c:pt>
                <c:pt idx="49">
                  <c:v>0.52999999999999969</c:v>
                </c:pt>
                <c:pt idx="50">
                  <c:v>0.51999999999999968</c:v>
                </c:pt>
                <c:pt idx="51">
                  <c:v>0.50999999999999968</c:v>
                </c:pt>
                <c:pt idx="52">
                  <c:v>0.49999999999999978</c:v>
                </c:pt>
                <c:pt idx="53">
                  <c:v>0.49999999999999978</c:v>
                </c:pt>
                <c:pt idx="54">
                  <c:v>0.49999999999999978</c:v>
                </c:pt>
                <c:pt idx="55">
                  <c:v>0.49999999999999978</c:v>
                </c:pt>
                <c:pt idx="56">
                  <c:v>0.49999999999999978</c:v>
                </c:pt>
                <c:pt idx="57">
                  <c:v>0.49999999999999978</c:v>
                </c:pt>
                <c:pt idx="58">
                  <c:v>0.49999999999999978</c:v>
                </c:pt>
                <c:pt idx="59">
                  <c:v>0.49999999999999978</c:v>
                </c:pt>
                <c:pt idx="60">
                  <c:v>0.49999999999999978</c:v>
                </c:pt>
                <c:pt idx="61">
                  <c:v>0.49999999999999978</c:v>
                </c:pt>
                <c:pt idx="62">
                  <c:v>0.49999999999999978</c:v>
                </c:pt>
                <c:pt idx="63">
                  <c:v>0.49999999999999978</c:v>
                </c:pt>
                <c:pt idx="64">
                  <c:v>0.49999999999999978</c:v>
                </c:pt>
                <c:pt idx="65">
                  <c:v>0.49999999999999978</c:v>
                </c:pt>
                <c:pt idx="66">
                  <c:v>0.49999999999999978</c:v>
                </c:pt>
                <c:pt idx="67">
                  <c:v>0.49999999999999978</c:v>
                </c:pt>
                <c:pt idx="68">
                  <c:v>0.49999999999999978</c:v>
                </c:pt>
                <c:pt idx="69">
                  <c:v>0.49999999999999978</c:v>
                </c:pt>
                <c:pt idx="70">
                  <c:v>0.49999999999999978</c:v>
                </c:pt>
                <c:pt idx="71">
                  <c:v>0.49999999999999978</c:v>
                </c:pt>
                <c:pt idx="72">
                  <c:v>0.49999999999999978</c:v>
                </c:pt>
                <c:pt idx="73">
                  <c:v>0.49999999999999978</c:v>
                </c:pt>
                <c:pt idx="74">
                  <c:v>0.49999999999999978</c:v>
                </c:pt>
                <c:pt idx="75">
                  <c:v>0.49999999999999978</c:v>
                </c:pt>
                <c:pt idx="76">
                  <c:v>0.49999999999999978</c:v>
                </c:pt>
                <c:pt idx="77">
                  <c:v>0.49999999999999978</c:v>
                </c:pt>
                <c:pt idx="78">
                  <c:v>0.49999999999999978</c:v>
                </c:pt>
                <c:pt idx="79">
                  <c:v>0.49999999999999978</c:v>
                </c:pt>
                <c:pt idx="80">
                  <c:v>0.49999999999999978</c:v>
                </c:pt>
                <c:pt idx="81">
                  <c:v>0.49999999999999978</c:v>
                </c:pt>
                <c:pt idx="82">
                  <c:v>0.49999999999999978</c:v>
                </c:pt>
                <c:pt idx="83">
                  <c:v>0.49999999999999978</c:v>
                </c:pt>
                <c:pt idx="84">
                  <c:v>0.49999999999999978</c:v>
                </c:pt>
                <c:pt idx="85">
                  <c:v>0.49999999999999978</c:v>
                </c:pt>
                <c:pt idx="86">
                  <c:v>0.49999999999999978</c:v>
                </c:pt>
                <c:pt idx="87">
                  <c:v>0.49999999999999978</c:v>
                </c:pt>
                <c:pt idx="88">
                  <c:v>0.49999999999999978</c:v>
                </c:pt>
                <c:pt idx="89">
                  <c:v>0.49999999999999978</c:v>
                </c:pt>
                <c:pt idx="90">
                  <c:v>0.49999999999999978</c:v>
                </c:pt>
                <c:pt idx="91">
                  <c:v>0.49999999999999978</c:v>
                </c:pt>
                <c:pt idx="92">
                  <c:v>0.49999999999999978</c:v>
                </c:pt>
                <c:pt idx="93">
                  <c:v>0.49999999999999978</c:v>
                </c:pt>
                <c:pt idx="94">
                  <c:v>0.49999999999999978</c:v>
                </c:pt>
                <c:pt idx="95">
                  <c:v>0.49999999999999978</c:v>
                </c:pt>
                <c:pt idx="96">
                  <c:v>0.49999999999999978</c:v>
                </c:pt>
                <c:pt idx="97">
                  <c:v>0.49999999999999978</c:v>
                </c:pt>
                <c:pt idx="98">
                  <c:v>0.49999999999999978</c:v>
                </c:pt>
                <c:pt idx="99">
                  <c:v>0.49999999999999978</c:v>
                </c:pt>
                <c:pt idx="100">
                  <c:v>0.49999999999999978</c:v>
                </c:pt>
                <c:pt idx="101">
                  <c:v>0.49999999999999978</c:v>
                </c:pt>
                <c:pt idx="102">
                  <c:v>0.49999999999999978</c:v>
                </c:pt>
                <c:pt idx="103">
                  <c:v>0.50999999999999968</c:v>
                </c:pt>
                <c:pt idx="104">
                  <c:v>0.51999999999999968</c:v>
                </c:pt>
                <c:pt idx="105">
                  <c:v>0.52999999999999969</c:v>
                </c:pt>
                <c:pt idx="106">
                  <c:v>0.5399999999999997</c:v>
                </c:pt>
                <c:pt idx="107">
                  <c:v>0.5499999999999996</c:v>
                </c:pt>
                <c:pt idx="108">
                  <c:v>0.55999999999999961</c:v>
                </c:pt>
                <c:pt idx="109">
                  <c:v>0.56999999999999962</c:v>
                </c:pt>
                <c:pt idx="110">
                  <c:v>0.57999999999999963</c:v>
                </c:pt>
                <c:pt idx="111">
                  <c:v>0.58999999999999952</c:v>
                </c:pt>
                <c:pt idx="112">
                  <c:v>0.59999999999999953</c:v>
                </c:pt>
                <c:pt idx="113">
                  <c:v>0.60999999999999965</c:v>
                </c:pt>
                <c:pt idx="114">
                  <c:v>0.61999999999999988</c:v>
                </c:pt>
                <c:pt idx="115">
                  <c:v>0.62999999999999989</c:v>
                </c:pt>
                <c:pt idx="116">
                  <c:v>0.6399999999999999</c:v>
                </c:pt>
                <c:pt idx="117">
                  <c:v>0.64999999999999991</c:v>
                </c:pt>
                <c:pt idx="118">
                  <c:v>0.65999999999999992</c:v>
                </c:pt>
                <c:pt idx="119">
                  <c:v>0.66999999999999993</c:v>
                </c:pt>
                <c:pt idx="120">
                  <c:v>0.67999999999999994</c:v>
                </c:pt>
                <c:pt idx="121">
                  <c:v>0.68999999999999972</c:v>
                </c:pt>
                <c:pt idx="122">
                  <c:v>0.69999999999999973</c:v>
                </c:pt>
                <c:pt idx="123">
                  <c:v>0.70999999999999974</c:v>
                </c:pt>
                <c:pt idx="124">
                  <c:v>0.71999999999999975</c:v>
                </c:pt>
                <c:pt idx="125">
                  <c:v>0.73</c:v>
                </c:pt>
                <c:pt idx="126">
                  <c:v>0.74</c:v>
                </c:pt>
                <c:pt idx="127">
                  <c:v>0.75</c:v>
                </c:pt>
                <c:pt idx="128">
                  <c:v>0.76</c:v>
                </c:pt>
                <c:pt idx="129">
                  <c:v>0.77</c:v>
                </c:pt>
                <c:pt idx="130">
                  <c:v>0.78</c:v>
                </c:pt>
                <c:pt idx="131">
                  <c:v>0.78999999999999981</c:v>
                </c:pt>
                <c:pt idx="132">
                  <c:v>0.79999999999999982</c:v>
                </c:pt>
                <c:pt idx="133">
                  <c:v>0.80999999999999983</c:v>
                </c:pt>
                <c:pt idx="134">
                  <c:v>0.81999999999999984</c:v>
                </c:pt>
                <c:pt idx="135">
                  <c:v>0.82999999999999985</c:v>
                </c:pt>
                <c:pt idx="136">
                  <c:v>0.84000000000000008</c:v>
                </c:pt>
                <c:pt idx="137">
                  <c:v>0.85000000000000009</c:v>
                </c:pt>
                <c:pt idx="138">
                  <c:v>0.8600000000000001</c:v>
                </c:pt>
                <c:pt idx="139">
                  <c:v>0.87000000000000011</c:v>
                </c:pt>
                <c:pt idx="140">
                  <c:v>0.88</c:v>
                </c:pt>
                <c:pt idx="141">
                  <c:v>0.8899999999999999</c:v>
                </c:pt>
                <c:pt idx="142">
                  <c:v>0.89999999999999991</c:v>
                </c:pt>
                <c:pt idx="143">
                  <c:v>0.90999999999999992</c:v>
                </c:pt>
                <c:pt idx="144">
                  <c:v>0.91999999999999993</c:v>
                </c:pt>
                <c:pt idx="145">
                  <c:v>0.92999999999999994</c:v>
                </c:pt>
                <c:pt idx="146">
                  <c:v>0.94000000000000017</c:v>
                </c:pt>
                <c:pt idx="147">
                  <c:v>0.95000000000000018</c:v>
                </c:pt>
                <c:pt idx="148">
                  <c:v>0.96000000000000019</c:v>
                </c:pt>
                <c:pt idx="149">
                  <c:v>0.9700000000000002</c:v>
                </c:pt>
                <c:pt idx="150">
                  <c:v>0.98</c:v>
                </c:pt>
                <c:pt idx="151">
                  <c:v>0.99</c:v>
                </c:pt>
                <c:pt idx="152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792320"/>
        <c:axId val="52932608"/>
      </c:scatterChart>
      <c:valAx>
        <c:axId val="5279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932608"/>
        <c:crosses val="autoZero"/>
        <c:crossBetween val="midCat"/>
      </c:valAx>
      <c:valAx>
        <c:axId val="52932608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527923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605631-1D6D-49A2-A7E8-6B053BAA13DE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CD2563-ED43-4C1A-9E63-76A9D8D2B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01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2319F0-1698-49A7-BA1C-33117CC9A7A3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8542A2-B466-4007-97D1-E04845657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1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53AF0-C78D-4DDE-8A89-BE65E8CE4C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01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6D270-6ED9-4775-8E21-33E7C561D8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74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62860-B0F4-4B64-ACD6-D0F355E7A88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46358-EEE7-4884-9A55-3F6E3A6B930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65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53AF0-C78D-4DDE-8A89-BE65E8CE4C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01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2015-4379-4DBB-90FA-70CDD9A697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4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2015-4379-4DBB-90FA-70CDD9A697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4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BAE2E-548F-454E-9A96-E8064F7AD0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91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6D270-6ED9-4775-8E21-33E7C561D8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2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6D270-6ED9-4775-8E21-33E7C561D8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5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6D270-6ED9-4775-8E21-33E7C561D8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82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6D270-6ED9-4775-8E21-33E7C561D8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2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7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3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1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1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2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8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7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7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5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F0F03-655A-430E-9B2E-591DF9A50AC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91A3-09FF-4402-893C-A228A01D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0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The Chromosome’s </a:t>
            </a:r>
            <a:r>
              <a:rPr lang="en-US" b="1" dirty="0" smtClean="0"/>
              <a:t>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 smtClean="0"/>
              <a:t>Together </a:t>
            </a:r>
            <a:r>
              <a:rPr lang="en-US" sz="8000" dirty="0"/>
              <a:t>through prophase I, held on till metaphase I,  torn loose in anaphase I, </a:t>
            </a: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I lost my homolog.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Meiosis halved us so well, </a:t>
            </a:r>
            <a:r>
              <a:rPr lang="en-US" sz="8000" dirty="0" smtClean="0"/>
              <a:t>just one gene version per cell, </a:t>
            </a:r>
            <a:r>
              <a:rPr lang="en-US" sz="8000" dirty="0"/>
              <a:t>some company would be swell, </a:t>
            </a:r>
            <a:r>
              <a:rPr lang="en-US" sz="8000" dirty="0" smtClean="0"/>
              <a:t>I need a homolog.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You could complete me, </a:t>
            </a:r>
            <a:r>
              <a:rPr lang="en-US" sz="8000" dirty="0" smtClean="0"/>
              <a:t>our genes matched </a:t>
            </a:r>
            <a:r>
              <a:rPr lang="en-US" sz="8000" dirty="0"/>
              <a:t>up </a:t>
            </a:r>
            <a:r>
              <a:rPr lang="en-US" sz="8000" dirty="0" smtClean="0"/>
              <a:t>oh so </a:t>
            </a:r>
            <a:r>
              <a:rPr lang="en-US" sz="8000" dirty="0"/>
              <a:t>neatly, </a:t>
            </a:r>
            <a:r>
              <a:rPr lang="en-US" sz="8000" dirty="0" smtClean="0"/>
              <a:t>my recessive </a:t>
            </a:r>
            <a:r>
              <a:rPr lang="en-US" sz="8000" dirty="0"/>
              <a:t>alleles masked discreetly, recombining oh so sweetly!</a:t>
            </a:r>
          </a:p>
          <a:p>
            <a:endParaRPr lang="en-US" sz="8000" dirty="0" smtClean="0"/>
          </a:p>
          <a:p>
            <a:endParaRPr lang="en-US" sz="8000" dirty="0"/>
          </a:p>
          <a:p>
            <a:pPr marL="0" indent="0">
              <a:buNone/>
            </a:pPr>
            <a:r>
              <a:rPr lang="en-US" sz="8000" dirty="0"/>
              <a:t>Hey, I just met you, and this is crazy, but here’s my sequence, let’s pair up maybe</a:t>
            </a:r>
          </a:p>
          <a:p>
            <a:pPr marL="0" indent="0">
              <a:buNone/>
            </a:pPr>
            <a:r>
              <a:rPr lang="en-US" sz="8000" dirty="0"/>
              <a:t>All other chromosomes, vary too greatly, so next </a:t>
            </a:r>
            <a:r>
              <a:rPr lang="en-US" sz="8000" dirty="0" smtClean="0"/>
              <a:t>meiosis, </a:t>
            </a:r>
            <a:r>
              <a:rPr lang="en-US" sz="8000" dirty="0"/>
              <a:t>let’s pair up maybe.</a:t>
            </a:r>
          </a:p>
          <a:p>
            <a:pPr marL="0" indent="0">
              <a:buNone/>
            </a:pPr>
            <a:r>
              <a:rPr lang="en-US" sz="8000" dirty="0"/>
              <a:t> </a:t>
            </a:r>
            <a:endParaRPr lang="en-US" sz="8000" dirty="0" smtClean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Before I had you in the world I was just 1N, I was just 1N, just haploid 1,1N</a:t>
            </a:r>
          </a:p>
          <a:p>
            <a:pPr marL="0" indent="0">
              <a:buNone/>
            </a:pPr>
            <a:r>
              <a:rPr lang="en-US" sz="8000" dirty="0"/>
              <a:t>Before I had you in the world I was just 1N, I need a new friend, let’s </a:t>
            </a:r>
            <a:r>
              <a:rPr lang="en-US" sz="8000" dirty="0" smtClean="0"/>
              <a:t>synapse maybe</a:t>
            </a:r>
            <a:r>
              <a:rPr lang="en-US" sz="8000" dirty="0"/>
              <a:t>.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93242" y="685800"/>
            <a:ext cx="3429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0210" y="316468"/>
            <a:ext cx="1052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Synapsis!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086753" y="2031016"/>
            <a:ext cx="3429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13323" y="1676400"/>
            <a:ext cx="331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homolog had the </a:t>
            </a:r>
            <a:r>
              <a:rPr lang="en-US" smtClean="0">
                <a:solidFill>
                  <a:srgbClr val="FF0000"/>
                </a:solidFill>
              </a:rPr>
              <a:t>other allele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276600" y="5181600"/>
            <a:ext cx="3048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87349" y="5257800"/>
            <a:ext cx="1620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Different genes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105400" y="3851864"/>
            <a:ext cx="609600" cy="1105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999" y="3777734"/>
            <a:ext cx="2315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By “crossing over” if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know what I mean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6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 Chromosome’s Lament</a:t>
            </a:r>
            <a:br>
              <a:rPr lang="en-US" dirty="0" smtClean="0"/>
            </a:br>
            <a:r>
              <a:rPr lang="en-US" dirty="0" smtClean="0"/>
              <a:t>To “Paint It Black” by the Rolling Stones</a:t>
            </a:r>
            <a:br>
              <a:rPr lang="en-US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655898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Oh </a:t>
            </a:r>
            <a:r>
              <a:rPr lang="en-US" dirty="0"/>
              <a:t>Y, oh Y must I be so very alone</a:t>
            </a:r>
          </a:p>
          <a:p>
            <a:pPr marL="0" indent="0">
              <a:buNone/>
            </a:pPr>
            <a:r>
              <a:rPr lang="en-US" dirty="0"/>
              <a:t>No woman alive would have me as their chromosome</a:t>
            </a:r>
          </a:p>
          <a:p>
            <a:pPr marL="0" indent="0">
              <a:buNone/>
            </a:pPr>
            <a:r>
              <a:rPr lang="en-US" dirty="0"/>
              <a:t>I sulk in heterogametic solitude</a:t>
            </a:r>
          </a:p>
          <a:p>
            <a:pPr marL="0" indent="0">
              <a:buNone/>
            </a:pPr>
            <a:r>
              <a:rPr lang="en-US" dirty="0" smtClean="0"/>
              <a:t>Each sex chromosome is different inside </a:t>
            </a:r>
            <a:r>
              <a:rPr lang="en-US" dirty="0"/>
              <a:t>a human dude.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About all that I do is to turn a person male</a:t>
            </a:r>
          </a:p>
          <a:p>
            <a:pPr marL="0" indent="0">
              <a:buNone/>
            </a:pPr>
            <a:r>
              <a:rPr lang="en-US" dirty="0"/>
              <a:t>Other than that I am mostly an epic fail</a:t>
            </a:r>
          </a:p>
          <a:p>
            <a:pPr marL="0" indent="0">
              <a:buNone/>
            </a:pPr>
            <a:r>
              <a:rPr lang="en-US" dirty="0"/>
              <a:t>I let X chromosomes do everything, like a jerk</a:t>
            </a:r>
          </a:p>
          <a:p>
            <a:pPr marL="0" indent="0">
              <a:buNone/>
            </a:pPr>
            <a:r>
              <a:rPr lang="en-US" dirty="0"/>
              <a:t>Since they are always around I can count on their </a:t>
            </a:r>
            <a:r>
              <a:rPr lang="en-US" dirty="0" smtClean="0"/>
              <a:t>work</a:t>
            </a:r>
          </a:p>
          <a:p>
            <a:pPr marL="0" indent="0">
              <a:buNone/>
            </a:pPr>
            <a:r>
              <a:rPr lang="en-US" dirty="0" smtClean="0"/>
              <a:t>Yeah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3530" y="1661684"/>
            <a:ext cx="4353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Except some </a:t>
            </a:r>
            <a:r>
              <a:rPr lang="en-US" dirty="0">
                <a:solidFill>
                  <a:srgbClr val="FF0000"/>
                </a:solidFill>
              </a:rPr>
              <a:t>sex chromosome abnormalities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019800" y="2031016"/>
            <a:ext cx="3429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512080" y="4953000"/>
            <a:ext cx="342900" cy="4645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49409" y="5438775"/>
            <a:ext cx="274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Unlike Y, every cell has an 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562600" y="44958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99017" y="4029670"/>
            <a:ext cx="23380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Mom does your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laundry you never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learn how.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1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Happy (Coupled)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13" y="1244394"/>
            <a:ext cx="457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Imagine me and </a:t>
            </a:r>
            <a:r>
              <a:rPr lang="en-US" sz="1400" dirty="0" smtClean="0"/>
              <a:t>you</a:t>
            </a:r>
            <a:r>
              <a:rPr lang="en-US" sz="1400" dirty="0"/>
              <a:t>, I do,</a:t>
            </a:r>
          </a:p>
          <a:p>
            <a:pPr marL="0" indent="0">
              <a:buNone/>
            </a:pPr>
            <a:r>
              <a:rPr lang="en-US" sz="1400" dirty="0"/>
              <a:t>Genetic linkage ties us tight, it’s only right</a:t>
            </a:r>
          </a:p>
          <a:p>
            <a:pPr marL="0" indent="0">
              <a:buNone/>
            </a:pPr>
            <a:r>
              <a:rPr lang="en-US" sz="1400" dirty="0"/>
              <a:t>Offspring mostly parental type, map units slight</a:t>
            </a:r>
          </a:p>
          <a:p>
            <a:pPr marL="0" indent="0">
              <a:buNone/>
            </a:pPr>
            <a:r>
              <a:rPr lang="en-US" sz="1400" dirty="0"/>
              <a:t>So happy </a:t>
            </a:r>
            <a:r>
              <a:rPr lang="en-US" sz="1400" dirty="0" smtClean="0"/>
              <a:t>together.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We share a chromosome, but whoa!</a:t>
            </a:r>
          </a:p>
          <a:p>
            <a:pPr marL="0" indent="0">
              <a:buNone/>
            </a:pPr>
            <a:r>
              <a:rPr lang="en-US" sz="1400" dirty="0"/>
              <a:t>Some other </a:t>
            </a:r>
            <a:r>
              <a:rPr lang="en-US" sz="1400" dirty="0" smtClean="0"/>
              <a:t>mutant’s </a:t>
            </a:r>
            <a:r>
              <a:rPr lang="en-US" sz="1400" dirty="0"/>
              <a:t>between us, the test cross shows</a:t>
            </a:r>
          </a:p>
          <a:p>
            <a:pPr marL="0" indent="0">
              <a:buNone/>
            </a:pPr>
            <a:r>
              <a:rPr lang="en-US" sz="1400" dirty="0" smtClean="0"/>
              <a:t>We’ll need two crossing-overs now, </a:t>
            </a:r>
            <a:r>
              <a:rPr lang="en-US" sz="1400" dirty="0"/>
              <a:t>to make him go</a:t>
            </a:r>
          </a:p>
          <a:p>
            <a:pPr marL="0" indent="0">
              <a:buNone/>
            </a:pPr>
            <a:r>
              <a:rPr lang="en-US" sz="1400" dirty="0"/>
              <a:t>While still ending up together!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I </a:t>
            </a:r>
            <a:r>
              <a:rPr lang="en-US" sz="1400" dirty="0"/>
              <a:t>can see how well I assort with you</a:t>
            </a:r>
          </a:p>
          <a:p>
            <a:pPr marL="0" indent="0">
              <a:buNone/>
            </a:pPr>
            <a:r>
              <a:rPr lang="en-US" sz="1400" dirty="0"/>
              <a:t>In a test cross</a:t>
            </a:r>
          </a:p>
          <a:p>
            <a:pPr marL="0" indent="0">
              <a:buNone/>
            </a:pPr>
            <a:r>
              <a:rPr lang="en-US" sz="1400" dirty="0"/>
              <a:t>Recombinants over total offspring yields </a:t>
            </a:r>
            <a:r>
              <a:rPr lang="en-US" sz="1400" dirty="0" err="1" smtClean="0"/>
              <a:t>m.u</a:t>
            </a:r>
            <a:r>
              <a:rPr lang="en-US" sz="1400" dirty="0" smtClean="0"/>
              <a:t>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As alleles move across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4248" y="1094487"/>
            <a:ext cx="3878169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smtClean="0"/>
              <a:t> </a:t>
            </a:r>
          </a:p>
          <a:p>
            <a:pPr marL="0" indent="0">
              <a:buNone/>
            </a:pPr>
            <a:r>
              <a:rPr lang="en-US" sz="1400" dirty="0" smtClean="0"/>
              <a:t>Me and you, and you and me</a:t>
            </a:r>
          </a:p>
          <a:p>
            <a:pPr marL="0" indent="0">
              <a:buNone/>
            </a:pPr>
            <a:r>
              <a:rPr lang="en-US" sz="1400" dirty="0" smtClean="0"/>
              <a:t>I’m glad we’re not that far apart, or there might be</a:t>
            </a:r>
          </a:p>
          <a:p>
            <a:pPr marL="0" indent="0">
              <a:buNone/>
            </a:pPr>
            <a:r>
              <a:rPr lang="en-US" sz="1400" dirty="0" smtClean="0"/>
              <a:t>Too much recombination be-tween you and me</a:t>
            </a:r>
          </a:p>
          <a:p>
            <a:pPr marL="0" indent="0">
              <a:buNone/>
            </a:pPr>
            <a:r>
              <a:rPr lang="en-US" sz="1400" dirty="0" smtClean="0"/>
              <a:t>So happy together</a:t>
            </a:r>
          </a:p>
          <a:p>
            <a:pPr marL="0" indent="0">
              <a:buNone/>
            </a:pPr>
            <a:r>
              <a:rPr lang="en-US" sz="1400" dirty="0" smtClean="0"/>
              <a:t>So happy together</a:t>
            </a:r>
          </a:p>
          <a:p>
            <a:pPr marL="0" indent="0">
              <a:buNone/>
            </a:pPr>
            <a:r>
              <a:rPr lang="en-US" sz="1400" dirty="0" err="1" smtClean="0"/>
              <a:t>Parentals</a:t>
            </a:r>
            <a:r>
              <a:rPr lang="en-US" sz="1400" dirty="0" smtClean="0"/>
              <a:t> forever</a:t>
            </a:r>
          </a:p>
          <a:p>
            <a:pPr marL="0" indent="0">
              <a:buNone/>
            </a:pPr>
            <a:r>
              <a:rPr lang="en-US" sz="1400" dirty="0" smtClean="0"/>
              <a:t>Recombinants never</a:t>
            </a:r>
          </a:p>
          <a:p>
            <a:pPr marL="0" indent="0">
              <a:buNone/>
            </a:pPr>
            <a:r>
              <a:rPr lang="en-US" sz="1400" dirty="0" smtClean="0"/>
              <a:t>Oh well, whatever</a:t>
            </a:r>
          </a:p>
          <a:p>
            <a:pPr marL="0" indent="0">
              <a:buNone/>
            </a:pPr>
            <a:r>
              <a:rPr lang="en-US" sz="1400" dirty="0" smtClean="0"/>
              <a:t>So happy together!</a:t>
            </a:r>
          </a:p>
          <a:p>
            <a:pPr marL="0" indent="0">
              <a:buNone/>
            </a:pPr>
            <a:r>
              <a:rPr lang="en-US" sz="1400" dirty="0" smtClean="0"/>
              <a:t>Yeah….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1" y="546805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00400" y="5052475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	c	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399" y="5564909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i="1" baseline="30000" dirty="0" smtClean="0"/>
              <a:t>+</a:t>
            </a:r>
            <a:r>
              <a:rPr lang="en-US" i="1" dirty="0" smtClean="0"/>
              <a:t>	c</a:t>
            </a:r>
            <a:r>
              <a:rPr lang="en-US" i="1" baseline="30000" dirty="0" smtClean="0"/>
              <a:t>+</a:t>
            </a:r>
            <a:r>
              <a:rPr lang="en-US" i="1" dirty="0" smtClean="0"/>
              <a:t>	b</a:t>
            </a:r>
            <a:r>
              <a:rPr lang="en-US" i="1" baseline="30000" dirty="0" smtClean="0"/>
              <a:t>+</a:t>
            </a:r>
            <a:endParaRPr lang="en-US" i="1" baseline="30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1" y="546805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5052475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		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399" y="5564909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i="1" baseline="30000" dirty="0" smtClean="0"/>
              <a:t>+</a:t>
            </a:r>
            <a:r>
              <a:rPr lang="en-US" i="1" dirty="0" smtClean="0"/>
              <a:t>		b</a:t>
            </a:r>
            <a:r>
              <a:rPr lang="en-US" i="1" baseline="30000" dirty="0" smtClean="0"/>
              <a:t>+</a:t>
            </a:r>
            <a:endParaRPr lang="en-US" i="1" baseline="30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1" y="562045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00399" y="562045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722255" y="5488373"/>
            <a:ext cx="96127" cy="114878"/>
            <a:chOff x="2900219" y="6248400"/>
            <a:chExt cx="192254" cy="22860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2900219" y="6248400"/>
              <a:ext cx="184726" cy="2286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2900219" y="6248400"/>
              <a:ext cx="192254" cy="22744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669837" y="5487793"/>
            <a:ext cx="96127" cy="114878"/>
            <a:chOff x="2900219" y="6248400"/>
            <a:chExt cx="192254" cy="228600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2900219" y="6248400"/>
              <a:ext cx="184726" cy="2286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2900219" y="6248400"/>
              <a:ext cx="192254" cy="22744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5418370" y="4595091"/>
            <a:ext cx="533399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1" y="4377975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3962400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	c</a:t>
            </a:r>
            <a:r>
              <a:rPr lang="en-US" i="1" baseline="30000" dirty="0" smtClean="0"/>
              <a:t>+</a:t>
            </a:r>
            <a:r>
              <a:rPr lang="en-US" i="1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5999" y="4474834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i="1" baseline="30000" dirty="0" smtClean="0"/>
              <a:t>+</a:t>
            </a:r>
            <a:r>
              <a:rPr lang="en-US" i="1" dirty="0" smtClean="0"/>
              <a:t>	c	b</a:t>
            </a:r>
            <a:r>
              <a:rPr lang="en-US" i="1" baseline="30000" dirty="0" smtClean="0"/>
              <a:t>+</a:t>
            </a:r>
            <a:endParaRPr lang="en-US" i="1" baseline="300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095999" y="4530375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010400" y="4844166"/>
            <a:ext cx="0" cy="5450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006232" y="5851359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06231" y="5435784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	c</a:t>
            </a:r>
            <a:r>
              <a:rPr lang="en-US" i="1" baseline="30000" dirty="0" smtClean="0"/>
              <a:t>+</a:t>
            </a:r>
            <a:r>
              <a:rPr lang="en-US" i="1" dirty="0" smtClean="0"/>
              <a:t>	b</a:t>
            </a:r>
            <a:r>
              <a:rPr lang="en-US" i="1" baseline="30000" dirty="0" smtClean="0"/>
              <a:t>+</a:t>
            </a:r>
            <a:endParaRPr lang="en-US" i="1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6006230" y="5948218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i="1" baseline="30000" dirty="0" smtClean="0"/>
              <a:t>+</a:t>
            </a:r>
            <a:r>
              <a:rPr lang="en-US" i="1" dirty="0" smtClean="0"/>
              <a:t>	c	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006230" y="6003759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7568344" y="4389187"/>
            <a:ext cx="96127" cy="114878"/>
            <a:chOff x="2900219" y="6248400"/>
            <a:chExt cx="192254" cy="228600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2900219" y="6248400"/>
              <a:ext cx="184726" cy="2286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2900219" y="6248400"/>
              <a:ext cx="192254" cy="22744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/>
          <p:cNvSpPr/>
          <p:nvPr/>
        </p:nvSpPr>
        <p:spPr>
          <a:xfrm>
            <a:off x="5418370" y="5389234"/>
            <a:ext cx="3039830" cy="5450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505202" y="2509361"/>
            <a:ext cx="217053" cy="31003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88038" y="2140029"/>
            <a:ext cx="2160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 “c” you texting him!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2983349" y="3357468"/>
            <a:ext cx="217052" cy="2239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29048" y="3655481"/>
            <a:ext cx="3539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They got lucky – this is a rare event!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6322578" y="2680900"/>
            <a:ext cx="386670" cy="6166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578213" y="230525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Sad!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6356662" y="3581400"/>
            <a:ext cx="38667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08237" y="3039070"/>
            <a:ext cx="21889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alleles might be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separated, but the </a:t>
            </a:r>
          </a:p>
          <a:p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enes will stay linked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7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8" grpId="0"/>
      <p:bldP spid="29" grpId="0"/>
      <p:bldP spid="40" grpId="0"/>
      <p:bldP spid="41" grpId="0"/>
      <p:bldP spid="46" grpId="0" animBg="1"/>
      <p:bldP spid="47" grpId="0"/>
      <p:bldP spid="50" grpId="0"/>
      <p:bldP spid="52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Polymerases of the Central Dogma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Tune: Engine Driver – The </a:t>
            </a:r>
            <a:r>
              <a:rPr lang="en-US" sz="1600" dirty="0" err="1" smtClean="0"/>
              <a:t>Decemberists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 </a:t>
            </a:r>
            <a:r>
              <a:rPr lang="en-US" sz="1600" dirty="0"/>
              <a:t>am DNA polymerase </a:t>
            </a:r>
            <a:r>
              <a:rPr lang="en-US" sz="1600" dirty="0" smtClean="0"/>
              <a:t>III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5 to 3’, </a:t>
            </a:r>
            <a:r>
              <a:rPr lang="en-US" sz="1600" dirty="0"/>
              <a:t>replicate time</a:t>
            </a:r>
          </a:p>
          <a:p>
            <a:pPr marL="0" indent="0">
              <a:buNone/>
            </a:pPr>
            <a:r>
              <a:rPr lang="en-US" sz="1600" dirty="0"/>
              <a:t>Primers start me off, on lag and leading strand</a:t>
            </a:r>
          </a:p>
          <a:p>
            <a:pPr marL="0" indent="0">
              <a:buNone/>
            </a:pPr>
            <a:r>
              <a:rPr lang="en-US" sz="1600" dirty="0"/>
              <a:t>Leading’s sublime, lagging’s a tough climb.</a:t>
            </a:r>
          </a:p>
          <a:p>
            <a:pPr marL="0" indent="0">
              <a:buNone/>
            </a:pPr>
            <a:r>
              <a:rPr lang="en-US" sz="1600" dirty="0"/>
              <a:t>It’s the only way I know to go</a:t>
            </a:r>
          </a:p>
          <a:p>
            <a:pPr marL="0" indent="0">
              <a:buNone/>
            </a:pPr>
            <a:r>
              <a:rPr lang="en-US" sz="1600" dirty="0"/>
              <a:t>To reverse destroys that which I grow.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I am RNA polymerase</a:t>
            </a:r>
          </a:p>
          <a:p>
            <a:pPr marL="0" indent="0">
              <a:buNone/>
            </a:pPr>
            <a:r>
              <a:rPr lang="en-US" sz="1600" dirty="0" smtClean="0"/>
              <a:t>5 to 3’, </a:t>
            </a:r>
            <a:r>
              <a:rPr lang="en-US" sz="1600" dirty="0"/>
              <a:t>transcription time</a:t>
            </a:r>
          </a:p>
          <a:p>
            <a:pPr marL="0" indent="0">
              <a:buNone/>
            </a:pPr>
            <a:r>
              <a:rPr lang="en-US" sz="1600" dirty="0"/>
              <a:t>Sequence sets the bounds of where my journey lies.</a:t>
            </a:r>
          </a:p>
          <a:p>
            <a:pPr marL="0" indent="0">
              <a:buNone/>
            </a:pPr>
            <a:r>
              <a:rPr lang="en-US" sz="1600" dirty="0" smtClean="0"/>
              <a:t>Never look back, follow the track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It’s the only way I know to go.</a:t>
            </a:r>
          </a:p>
          <a:p>
            <a:pPr marL="0" indent="0">
              <a:buNone/>
            </a:pPr>
            <a:r>
              <a:rPr lang="en-US" sz="1600" dirty="0" smtClean="0"/>
              <a:t>Send my new RNA on solo.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2057400"/>
            <a:ext cx="4131496" cy="27824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And I’m a ribosome, translating this vast tome,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Constructing a glorious machine.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But when I reach nonsense, I have no defense, release factors come and set me free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…make me flee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I flee.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It’s the only way we know to go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But we miss our children even so.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590800" y="2514515"/>
            <a:ext cx="647700" cy="152485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24200" y="215881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Direction of DNA synthesis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08114" y="3823926"/>
            <a:ext cx="330486" cy="138474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78904" y="3886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3’ -&gt; 5’ exonuclease activity!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676400" y="5239829"/>
            <a:ext cx="3304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5027" y="5034893"/>
            <a:ext cx="2474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Promoter to terminator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289014" y="5562600"/>
            <a:ext cx="584343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21130" y="5364236"/>
            <a:ext cx="249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3’-&gt;5’ activity at all!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222396" y="1792694"/>
            <a:ext cx="292170" cy="316468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51916" y="914400"/>
            <a:ext cx="2493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Reading</a:t>
            </a:r>
            <a:r>
              <a:rPr lang="en-US" dirty="0" smtClean="0">
                <a:solidFill>
                  <a:srgbClr val="FF0000"/>
                </a:solidFill>
              </a:rPr>
              <a:t> 5’-&gt;3’ this time!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may be the opposite direction, but it’s just as inevitable.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887037" y="6084332"/>
            <a:ext cx="584343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19152" y="5885968"/>
            <a:ext cx="5115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Without even a complementary strand!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8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6" grpId="0"/>
      <p:bldP spid="19" grpId="0"/>
      <p:bldP spid="22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76079" y="58647"/>
            <a:ext cx="7774005" cy="1140927"/>
          </a:xfrm>
        </p:spPr>
        <p:txBody>
          <a:bodyPr/>
          <a:lstStyle/>
          <a:p>
            <a:r>
              <a:rPr lang="en-US" altLang="en-US" dirty="0" smtClean="0"/>
              <a:t>Change Over </a:t>
            </a:r>
            <a:r>
              <a:rPr lang="en-US" altLang="en-US" dirty="0"/>
              <a:t>T</a:t>
            </a:r>
            <a:r>
              <a:rPr lang="en-US" altLang="en-US" dirty="0" smtClean="0"/>
              <a:t>ime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" y="1085836"/>
            <a:ext cx="4955775" cy="4114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400" dirty="0"/>
              <a:t>Genes slipped through generations blindly in search of you.</a:t>
            </a:r>
          </a:p>
          <a:p>
            <a:pPr marL="0" indent="0">
              <a:buNone/>
            </a:pPr>
            <a:r>
              <a:rPr lang="en-US" altLang="en-US" sz="1400" dirty="0"/>
              <a:t>Shaping and shaped by your ancestors that they flowed through.</a:t>
            </a:r>
          </a:p>
          <a:p>
            <a:pPr marL="0" indent="0">
              <a:buNone/>
            </a:pPr>
            <a:r>
              <a:rPr lang="en-US" altLang="en-US" sz="1400" dirty="0"/>
              <a:t>Each birth, changing, gained or cast aside,</a:t>
            </a:r>
          </a:p>
          <a:p>
            <a:pPr marL="0" indent="0">
              <a:buNone/>
            </a:pPr>
            <a:r>
              <a:rPr lang="en-US" altLang="en-US" sz="1400" dirty="0"/>
              <a:t>The past hides inside of us</a:t>
            </a:r>
          </a:p>
          <a:p>
            <a:pPr marL="0" indent="0">
              <a:buNone/>
            </a:pPr>
            <a:r>
              <a:rPr lang="en-US" altLang="en-US" sz="1400" dirty="0"/>
              <a:t>Change over,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No planning needed, just selection and a little chance,</a:t>
            </a:r>
          </a:p>
          <a:p>
            <a:pPr marL="0" indent="0">
              <a:buNone/>
            </a:pPr>
            <a:r>
              <a:rPr lang="en-US" altLang="en-US" sz="1400" dirty="0"/>
              <a:t>All of your parents lived long enough to find some romance,</a:t>
            </a:r>
          </a:p>
          <a:p>
            <a:pPr marL="0" indent="0">
              <a:buNone/>
            </a:pPr>
            <a:r>
              <a:rPr lang="en-US" altLang="en-US" sz="1400" dirty="0"/>
              <a:t>Genes evolved to make us,</a:t>
            </a:r>
          </a:p>
          <a:p>
            <a:pPr marL="0" indent="0">
              <a:buNone/>
            </a:pPr>
            <a:r>
              <a:rPr lang="en-US" altLang="en-US" sz="1400" dirty="0"/>
              <a:t>They never knew,</a:t>
            </a:r>
          </a:p>
          <a:p>
            <a:pPr marL="0" indent="0">
              <a:buNone/>
            </a:pPr>
            <a:r>
              <a:rPr lang="en-US" altLang="en-US" sz="1400" dirty="0"/>
              <a:t>They never needed to…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They don’t think, they don’t want, they don’t understand,</a:t>
            </a:r>
          </a:p>
          <a:p>
            <a:pPr marL="0" indent="0">
              <a:buNone/>
            </a:pPr>
            <a:r>
              <a:rPr lang="en-US" altLang="en-US" sz="1400" dirty="0"/>
              <a:t>Change over time,</a:t>
            </a:r>
          </a:p>
          <a:p>
            <a:pPr marL="0" indent="0">
              <a:buNone/>
            </a:pPr>
            <a:r>
              <a:rPr lang="en-US" altLang="en-US" sz="1400" dirty="0"/>
              <a:t>But they urgently replicate and expand,</a:t>
            </a:r>
          </a:p>
          <a:p>
            <a:pPr marL="0" indent="0">
              <a:buNone/>
            </a:pPr>
            <a:r>
              <a:rPr lang="en-US" altLang="en-US" sz="1400" dirty="0"/>
              <a:t>Change over time,</a:t>
            </a:r>
          </a:p>
          <a:p>
            <a:pPr marL="0" indent="0">
              <a:buNone/>
            </a:pPr>
            <a:r>
              <a:rPr lang="en-US" altLang="en-US" sz="1400" dirty="0"/>
              <a:t>And our lives are spelled out in their double strands,</a:t>
            </a:r>
          </a:p>
          <a:p>
            <a:pPr marL="0" indent="0">
              <a:buNone/>
            </a:pPr>
            <a:r>
              <a:rPr lang="en-US" altLang="en-US" sz="1400" dirty="0"/>
              <a:t>Change over time,</a:t>
            </a:r>
          </a:p>
          <a:p>
            <a:pPr marL="0" indent="0">
              <a:buNone/>
            </a:pPr>
            <a:r>
              <a:rPr lang="en-US" altLang="en-US" sz="1400" dirty="0"/>
              <a:t>And we hold just one pair of each cradled in our hands,</a:t>
            </a:r>
          </a:p>
          <a:p>
            <a:pPr marL="0" indent="0">
              <a:buNone/>
            </a:pPr>
            <a:r>
              <a:rPr lang="en-US" altLang="en-US" sz="1400" dirty="0"/>
              <a:t>Change over time.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0" y="2584650"/>
            <a:ext cx="4584487" cy="411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05" tIns="46302" rIns="92605" bIns="46302"/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5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661988" indent="-242888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5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1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39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303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7447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2019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6591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1400" kern="0" dirty="0"/>
              <a:t>Genes encode meaning but not the kind that humans seek,</a:t>
            </a:r>
          </a:p>
          <a:p>
            <a:pPr marL="0" indent="0">
              <a:buNone/>
              <a:defRPr/>
            </a:pPr>
            <a:r>
              <a:rPr lang="en-US" altLang="en-US" sz="1400" kern="0" dirty="0"/>
              <a:t>Stories without endings or heroes, just new technique,</a:t>
            </a:r>
          </a:p>
          <a:p>
            <a:pPr marL="0" indent="0">
              <a:buNone/>
              <a:defRPr/>
            </a:pPr>
            <a:r>
              <a:rPr lang="en-US" altLang="en-US" sz="1400" kern="0" dirty="0"/>
              <a:t>But their tale told through us, as new life appears</a:t>
            </a:r>
          </a:p>
          <a:p>
            <a:pPr marL="0" indent="0">
              <a:buNone/>
              <a:defRPr/>
            </a:pPr>
            <a:r>
              <a:rPr lang="en-US" altLang="en-US" sz="1400" kern="0" dirty="0"/>
              <a:t>Spreads out over </a:t>
            </a:r>
            <a:r>
              <a:rPr lang="en-US" altLang="en-US" sz="1400" kern="0" dirty="0" err="1"/>
              <a:t>megayears</a:t>
            </a:r>
            <a:r>
              <a:rPr lang="en-US" altLang="en-US" sz="1400" kern="0" dirty="0"/>
              <a:t>.</a:t>
            </a:r>
          </a:p>
          <a:p>
            <a:pPr marL="0" indent="0">
              <a:buNone/>
              <a:defRPr/>
            </a:pPr>
            <a:endParaRPr lang="en-US" altLang="en-US" sz="1400" kern="0" dirty="0"/>
          </a:p>
          <a:p>
            <a:pPr marL="0" indent="0">
              <a:buNone/>
              <a:defRPr/>
            </a:pPr>
            <a:r>
              <a:rPr lang="en-US" altLang="en-US" sz="1400" kern="0" dirty="0"/>
              <a:t>They don’t think, they don’t want, they don’t understand,</a:t>
            </a:r>
          </a:p>
          <a:p>
            <a:pPr marL="0" indent="0">
              <a:buNone/>
              <a:defRPr/>
            </a:pPr>
            <a:r>
              <a:rPr lang="en-US" altLang="en-US" sz="1400" kern="0" dirty="0"/>
              <a:t>Change over time,</a:t>
            </a:r>
          </a:p>
          <a:p>
            <a:pPr marL="0" indent="0">
              <a:buNone/>
              <a:defRPr/>
            </a:pPr>
            <a:r>
              <a:rPr lang="en-US" altLang="en-US" sz="1400" kern="0" dirty="0"/>
              <a:t>But they urgently replicate and expand,</a:t>
            </a:r>
          </a:p>
          <a:p>
            <a:pPr marL="0" indent="0">
              <a:buNone/>
              <a:defRPr/>
            </a:pPr>
            <a:r>
              <a:rPr lang="en-US" altLang="en-US" sz="1400" kern="0" dirty="0"/>
              <a:t>Change over time,</a:t>
            </a:r>
          </a:p>
          <a:p>
            <a:pPr marL="0" indent="0">
              <a:buNone/>
              <a:defRPr/>
            </a:pPr>
            <a:r>
              <a:rPr lang="en-US" altLang="en-US" sz="1400" kern="0" dirty="0"/>
              <a:t>And our lives are spelled out in their double strands,</a:t>
            </a:r>
          </a:p>
          <a:p>
            <a:pPr marL="0" indent="0">
              <a:buNone/>
              <a:defRPr/>
            </a:pPr>
            <a:r>
              <a:rPr lang="en-US" altLang="en-US" sz="1400" kern="0" dirty="0"/>
              <a:t>Change over time,</a:t>
            </a:r>
          </a:p>
          <a:p>
            <a:pPr marL="0" indent="0">
              <a:buNone/>
              <a:defRPr/>
            </a:pPr>
            <a:r>
              <a:rPr lang="en-US" altLang="en-US" sz="1400" kern="0" dirty="0"/>
              <a:t>And we hold just one pair so briefly in our hands,</a:t>
            </a:r>
          </a:p>
          <a:p>
            <a:pPr marL="0" indent="0">
              <a:buNone/>
              <a:defRPr/>
            </a:pPr>
            <a:r>
              <a:rPr lang="en-US" altLang="en-US" sz="1400" kern="0" dirty="0"/>
              <a:t>Change over time.</a:t>
            </a:r>
          </a:p>
          <a:p>
            <a:pPr marL="0" indent="0">
              <a:buNone/>
              <a:defRPr/>
            </a:pPr>
            <a:endParaRPr lang="en-US" altLang="en-US" sz="1400" kern="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363979" y="1881434"/>
            <a:ext cx="884532" cy="19370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8432" y="1837245"/>
            <a:ext cx="3366677" cy="534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577" tIns="51289" rIns="102577" bIns="51289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srgbClr val="FF0000"/>
                </a:solidFill>
              </a:rPr>
              <a:t>Mutations change alleles; </a:t>
            </a:r>
          </a:p>
          <a:p>
            <a:pPr algn="r"/>
            <a:r>
              <a:rPr lang="en-US" altLang="en-US" sz="1400" dirty="0">
                <a:solidFill>
                  <a:srgbClr val="FF0000"/>
                </a:solidFill>
              </a:rPr>
              <a:t>other forces cause them to spread or be lost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600989" y="2549920"/>
            <a:ext cx="312174" cy="1492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70945" y="2363040"/>
            <a:ext cx="1119267" cy="31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577" tIns="51289" rIns="102577" bIns="51289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</a:rPr>
              <a:t>Genetic drift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591771" y="3124200"/>
            <a:ext cx="389901" cy="261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92607" y="3364506"/>
            <a:ext cx="1922371" cy="534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577" tIns="51289" rIns="102577" bIns="51289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</a:rPr>
              <a:t>At least for a broad</a:t>
            </a:r>
          </a:p>
          <a:p>
            <a:r>
              <a:rPr lang="en-US" altLang="en-US" sz="1400" dirty="0">
                <a:solidFill>
                  <a:srgbClr val="FF0000"/>
                </a:solidFill>
              </a:rPr>
              <a:t>definition of “romance”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023624" y="4727381"/>
            <a:ext cx="310389" cy="10840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71578" y="4581654"/>
            <a:ext cx="1119267" cy="31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577" tIns="51289" rIns="102577" bIns="51289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400" dirty="0">
                <a:solidFill>
                  <a:srgbClr val="FF0000"/>
                </a:solidFill>
              </a:rPr>
              <a:t>In frequency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1999694" y="5979705"/>
            <a:ext cx="472719" cy="22747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90355" y="6093443"/>
            <a:ext cx="904464" cy="31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577" tIns="51289" rIns="102577" bIns="51289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400" dirty="0" err="1">
                <a:solidFill>
                  <a:srgbClr val="FF0000"/>
                </a:solidFill>
              </a:rPr>
              <a:t>Diploidy</a:t>
            </a:r>
            <a:r>
              <a:rPr lang="en-US" altLang="en-US" sz="1400" dirty="0">
                <a:solidFill>
                  <a:srgbClr val="FF0000"/>
                </a:solidFill>
              </a:rPr>
              <a:t>!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619830" y="5643108"/>
            <a:ext cx="294334" cy="41052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526330" y="6055405"/>
            <a:ext cx="2146791" cy="31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577" tIns="51289" rIns="102577" bIns="51289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And the rest of our body…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6796583" y="3507641"/>
            <a:ext cx="474503" cy="746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271085" y="3447218"/>
            <a:ext cx="1295597" cy="31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577" tIns="51289" rIns="102577" bIns="51289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= million years</a:t>
            </a:r>
          </a:p>
        </p:txBody>
      </p:sp>
    </p:spTree>
    <p:extLst>
      <p:ext uri="{BB962C8B-B14F-4D97-AF65-F5344CB8AC3E}">
        <p14:creationId xmlns:p14="http://schemas.microsoft.com/office/powerpoint/2010/main" val="40339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/>
      <p:bldP spid="16" grpId="0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672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Genes Are Not All That Get Passed Along</a:t>
            </a:r>
            <a:br>
              <a:rPr lang="en-US" sz="3600" dirty="0" smtClean="0"/>
            </a:br>
            <a:r>
              <a:rPr lang="en-US" sz="3600" dirty="0" smtClean="0"/>
              <a:t>To “Cat’s in the Cradle”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457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I </a:t>
            </a:r>
            <a:r>
              <a:rPr lang="en-US" sz="1600" dirty="0"/>
              <a:t>had methylated feelings I couldn’t express</a:t>
            </a:r>
          </a:p>
          <a:p>
            <a:pPr marL="0" indent="0">
              <a:buNone/>
            </a:pPr>
            <a:r>
              <a:rPr lang="en-US" sz="1600" dirty="0"/>
              <a:t>I was DNA obscured by </a:t>
            </a:r>
            <a:r>
              <a:rPr lang="en-US" sz="1600" dirty="0" err="1" smtClean="0"/>
              <a:t>epigeneticness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My </a:t>
            </a:r>
            <a:r>
              <a:rPr lang="en-US" sz="1600" dirty="0" err="1"/>
              <a:t>CpG</a:t>
            </a:r>
            <a:r>
              <a:rPr lang="en-US" sz="1600" dirty="0"/>
              <a:t> islands, a terrible mess</a:t>
            </a:r>
          </a:p>
          <a:p>
            <a:pPr marL="0" indent="0">
              <a:buNone/>
            </a:pPr>
            <a:r>
              <a:rPr lang="en-US" sz="1600" dirty="0"/>
              <a:t>Caused blocked promoters, </a:t>
            </a:r>
            <a:r>
              <a:rPr lang="en-US" sz="1600" dirty="0" smtClean="0"/>
              <a:t>no </a:t>
            </a:r>
            <a:r>
              <a:rPr lang="en-US" sz="1600" dirty="0"/>
              <a:t>transcription progress</a:t>
            </a:r>
          </a:p>
          <a:p>
            <a:pPr marL="0" indent="0">
              <a:buNone/>
            </a:pPr>
            <a:r>
              <a:rPr lang="en-US" sz="1600" dirty="0"/>
              <a:t>But when I’d made two fresh copies, all shiny and new</a:t>
            </a:r>
          </a:p>
          <a:p>
            <a:pPr marL="0" indent="0">
              <a:buNone/>
            </a:pPr>
            <a:r>
              <a:rPr lang="en-US" sz="1600" dirty="0"/>
              <a:t>They said, “I’m </a:t>
            </a:r>
            <a:r>
              <a:rPr lang="en-US" sz="1600" dirty="0" err="1"/>
              <a:t>gonna</a:t>
            </a:r>
            <a:r>
              <a:rPr lang="en-US" sz="1600" dirty="0"/>
              <a:t>  be like you, Dad.</a:t>
            </a:r>
          </a:p>
          <a:p>
            <a:pPr marL="0" indent="0">
              <a:buNone/>
            </a:pPr>
            <a:r>
              <a:rPr lang="en-US" sz="1600" dirty="0"/>
              <a:t>You know I’m </a:t>
            </a:r>
            <a:r>
              <a:rPr lang="en-US" sz="1600" dirty="0" err="1"/>
              <a:t>gonna</a:t>
            </a:r>
            <a:r>
              <a:rPr lang="en-US" sz="1600" dirty="0"/>
              <a:t> be like you.”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And the genes are not all </a:t>
            </a:r>
            <a:r>
              <a:rPr lang="en-US" sz="1600"/>
              <a:t>that </a:t>
            </a:r>
            <a:r>
              <a:rPr lang="en-US" sz="1600" smtClean="0"/>
              <a:t>get </a:t>
            </a:r>
            <a:r>
              <a:rPr lang="en-US" sz="1600" dirty="0"/>
              <a:t>passed along</a:t>
            </a:r>
          </a:p>
          <a:p>
            <a:pPr marL="0" indent="0">
              <a:buNone/>
            </a:pPr>
            <a:r>
              <a:rPr lang="en-US" sz="1600" dirty="0"/>
              <a:t>The daughter cell copies might sing the same song</a:t>
            </a:r>
          </a:p>
          <a:p>
            <a:pPr marL="0" indent="0">
              <a:buNone/>
            </a:pPr>
            <a:r>
              <a:rPr lang="en-US" sz="1600" dirty="0"/>
              <a:t>We follow the pathways our </a:t>
            </a:r>
            <a:r>
              <a:rPr lang="en-US" sz="1600" dirty="0" err="1"/>
              <a:t>parentals</a:t>
            </a:r>
            <a:r>
              <a:rPr lang="en-US" sz="1600" dirty="0"/>
              <a:t> took,</a:t>
            </a:r>
          </a:p>
          <a:p>
            <a:pPr marL="0" indent="0">
              <a:buNone/>
            </a:pPr>
            <a:r>
              <a:rPr lang="en-US" sz="1600" dirty="0"/>
              <a:t>We’re an annotated book, yeah.</a:t>
            </a:r>
          </a:p>
          <a:p>
            <a:pPr marL="0" indent="0">
              <a:buNone/>
            </a:pPr>
            <a:r>
              <a:rPr lang="en-US" sz="1600" dirty="0"/>
              <a:t>Our strands an annotated book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438400"/>
            <a:ext cx="464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My newly copied strands were free as the air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Of 5-methylcytosine they were quite bare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But the half of me I’d given each to help them prepare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Made them </a:t>
            </a:r>
            <a:r>
              <a:rPr lang="en-US" sz="1600" dirty="0" err="1" smtClean="0"/>
              <a:t>hemimethylated</a:t>
            </a:r>
            <a:r>
              <a:rPr lang="en-US" sz="1600" dirty="0" smtClean="0"/>
              <a:t> at the sites that I’d shared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And when DNA </a:t>
            </a:r>
            <a:r>
              <a:rPr lang="en-US" sz="1600" dirty="0" err="1" smtClean="0"/>
              <a:t>methyltransferase</a:t>
            </a:r>
            <a:r>
              <a:rPr lang="en-US" sz="1600" dirty="0" smtClean="0"/>
              <a:t> came around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They knew they’d be forever bound, yeah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They’d do their job forever bound.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And the genes are not all that get passed along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The daughter cell copies must sing the same song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Methylation stops us from becoming much more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So we’ll serve you - forevermore, yeah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We’ll serve the body forevermore.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33400" y="2667000"/>
            <a:ext cx="7620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23654" y="2482334"/>
            <a:ext cx="1983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Semiconservatively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10" idx="1"/>
          </p:cNvCxnSpPr>
          <p:nvPr/>
        </p:nvCxnSpPr>
        <p:spPr>
          <a:xfrm flipH="1">
            <a:off x="2924475" y="1819424"/>
            <a:ext cx="733125" cy="216748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7600" y="1634758"/>
            <a:ext cx="227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Activators can’t bind…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819400" y="4615934"/>
            <a:ext cx="210150" cy="6418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03612" y="5257800"/>
            <a:ext cx="2418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Parental strands of DNA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2057400"/>
            <a:ext cx="113016" cy="990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87355" y="1411069"/>
            <a:ext cx="3125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Semiconservative replication is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vital to epigenetic heritability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7431451" y="4615934"/>
            <a:ext cx="493349" cy="1846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15200" y="4701381"/>
            <a:ext cx="1575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Differenciation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7950320" y="5934353"/>
            <a:ext cx="493349" cy="1846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34069" y="6019800"/>
            <a:ext cx="120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e.g. cancer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43200" y="1524000"/>
            <a:ext cx="1078703" cy="2954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73928" y="1226403"/>
            <a:ext cx="200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Lots of methylation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92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7" grpId="0"/>
      <p:bldP spid="20" grpId="0"/>
      <p:bldP spid="24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2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 Over Time </a:t>
            </a:r>
            <a:br>
              <a:rPr lang="en-US" dirty="0" smtClean="0"/>
            </a:br>
            <a:r>
              <a:rPr lang="en-US" dirty="0" smtClean="0"/>
              <a:t>(with apologies to Cyndi </a:t>
            </a:r>
            <a:r>
              <a:rPr lang="en-US" dirty="0" err="1" smtClean="0"/>
              <a:t>Lauper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630366"/>
              </p:ext>
            </p:extLst>
          </p:nvPr>
        </p:nvGraphicFramePr>
        <p:xfrm>
          <a:off x="2209800" y="1524000"/>
          <a:ext cx="67818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2286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Genes slipped through generations blindly in search of you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Shaping and shaped by your ancestors that they flowed through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Each birth, changing, gained or cast aside,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past hides inside of us…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Change over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time.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don’t think, they don’t want, they don’t understand,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over time,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they urgently replicate and expand,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over time,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our lives are spelled out in their double strands,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over time,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we hold just one pair of each cradled in our hands,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over time.</a:t>
                      </a:r>
                    </a:p>
                    <a:p>
                      <a:pPr marL="0" indent="0">
                        <a:buNone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990600" y="4495800"/>
            <a:ext cx="1219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9656" y="4683158"/>
            <a:ext cx="1741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DNA is </a:t>
            </a:r>
          </a:p>
          <a:p>
            <a:r>
              <a:rPr lang="en-US" dirty="0" smtClean="0"/>
              <a:t>double-stranded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43000" y="2327242"/>
            <a:ext cx="1074656" cy="190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317" y="2334312"/>
            <a:ext cx="18548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Particular </a:t>
            </a:r>
          </a:p>
          <a:p>
            <a:r>
              <a:rPr lang="en-US" dirty="0" smtClean="0"/>
              <a:t>versions of genes </a:t>
            </a:r>
          </a:p>
          <a:p>
            <a:r>
              <a:rPr lang="en-US" dirty="0" smtClean="0"/>
              <a:t>may change </a:t>
            </a:r>
          </a:p>
          <a:p>
            <a:r>
              <a:rPr lang="en-US" dirty="0" smtClean="0"/>
              <a:t>by mutation, </a:t>
            </a:r>
          </a:p>
          <a:p>
            <a:r>
              <a:rPr lang="en-US" dirty="0" smtClean="0"/>
              <a:t>spread, </a:t>
            </a:r>
          </a:p>
          <a:p>
            <a:r>
              <a:rPr lang="en-US" dirty="0" smtClean="0"/>
              <a:t>or become less </a:t>
            </a:r>
          </a:p>
          <a:p>
            <a:r>
              <a:rPr lang="en-US" dirty="0" smtClean="0"/>
              <a:t>common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495800" y="5181600"/>
            <a:ext cx="6858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14800" y="5812536"/>
            <a:ext cx="338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We have two alleles for each 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1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 – No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the data one more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447800"/>
            <a:ext cx="473319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Oh data </a:t>
            </a:r>
            <a:r>
              <a:rPr lang="en-US" sz="1600" dirty="0" err="1" smtClean="0"/>
              <a:t>data</a:t>
            </a:r>
            <a:r>
              <a:rPr lang="en-US" sz="1600" dirty="0" smtClean="0"/>
              <a:t>, how was I supposed to know</a:t>
            </a:r>
          </a:p>
          <a:p>
            <a:pPr marL="0" indent="0">
              <a:buNone/>
            </a:pPr>
            <a:r>
              <a:rPr lang="en-US" sz="1600" dirty="0" smtClean="0"/>
              <a:t>That something wasn’t right here</a:t>
            </a:r>
          </a:p>
          <a:p>
            <a:pPr marL="0" indent="0">
              <a:buNone/>
            </a:pPr>
            <a:r>
              <a:rPr lang="en-US" sz="1600" dirty="0" smtClean="0"/>
              <a:t>Oh messy data, when I regress you the R-</a:t>
            </a:r>
            <a:r>
              <a:rPr lang="en-US" sz="1600" dirty="0" err="1" smtClean="0"/>
              <a:t>squared’s</a:t>
            </a:r>
            <a:r>
              <a:rPr lang="en-US" sz="1600" dirty="0" smtClean="0"/>
              <a:t> low</a:t>
            </a:r>
          </a:p>
          <a:p>
            <a:pPr marL="0" indent="0">
              <a:buNone/>
            </a:pPr>
            <a:r>
              <a:rPr lang="en-US" sz="1600" dirty="0" smtClean="0"/>
              <a:t>And your p-values are high, yeah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Show me a pattern that I can see,</a:t>
            </a:r>
          </a:p>
          <a:p>
            <a:pPr marL="0" indent="0">
              <a:buNone/>
            </a:pPr>
            <a:r>
              <a:rPr lang="en-US" sz="1600" dirty="0" smtClean="0"/>
              <a:t>Tell me data cause I need to know now, oh because,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 spent a year hanging out in lab (even weekends)</a:t>
            </a:r>
          </a:p>
          <a:p>
            <a:pPr marL="0" indent="0">
              <a:buNone/>
            </a:pPr>
            <a:r>
              <a:rPr lang="en-US" sz="1600" dirty="0" smtClean="0"/>
              <a:t>Burned through the money on my PI’s grant (out of cash)</a:t>
            </a:r>
          </a:p>
          <a:p>
            <a:pPr marL="0" indent="0">
              <a:buNone/>
            </a:pPr>
            <a:r>
              <a:rPr lang="en-US" sz="1600" dirty="0" smtClean="0"/>
              <a:t>If I can’t publish I’ll lose my mind</a:t>
            </a:r>
          </a:p>
          <a:p>
            <a:pPr marL="0" indent="0">
              <a:buNone/>
            </a:pPr>
            <a:r>
              <a:rPr lang="en-US" sz="1600" dirty="0" smtClean="0"/>
              <a:t>Give me a sign, plot the data one more time!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57800" y="1591406"/>
            <a:ext cx="381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Oh data </a:t>
            </a:r>
            <a:r>
              <a:rPr lang="en-US" sz="1600" dirty="0" err="1" smtClean="0"/>
              <a:t>data</a:t>
            </a:r>
            <a:r>
              <a:rPr lang="en-US" sz="1600" dirty="0" smtClean="0"/>
              <a:t>, how was I supposed to know,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I should have modified my protocols three years ago.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I must confess,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that this total mess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Is getting me down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(But) don't you know I still believe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There’s a pattern here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That I just might find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Plot the data one more time!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657600" y="1535668"/>
            <a:ext cx="533400" cy="521732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362200" y="2743200"/>
            <a:ext cx="838200" cy="3048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0400" y="2377059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differences between groups were likely to be solely caused by chance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75184" y="1166336"/>
            <a:ext cx="2420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much correlation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261946" y="4953000"/>
            <a:ext cx="929054" cy="6096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91000" y="5378705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Principal investigator: boss, parental figure, person who can waste 5 years of your life by writing a bad letter of recommendation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848600" y="5029200"/>
            <a:ext cx="152400" cy="140732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17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1600200"/>
          <a:ext cx="8153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34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Sound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657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dirty="0" smtClean="0"/>
              <a:t>Hello, lab bench, my old friend</a:t>
            </a:r>
          </a:p>
          <a:p>
            <a:pPr marL="0" indent="0">
              <a:buNone/>
            </a:pPr>
            <a:r>
              <a:rPr lang="en-US" sz="1300" dirty="0" smtClean="0"/>
              <a:t>I’ve come to talk with you again.</a:t>
            </a:r>
          </a:p>
          <a:p>
            <a:pPr marL="0" indent="0">
              <a:buNone/>
            </a:pPr>
            <a:r>
              <a:rPr lang="en-US" sz="1300" dirty="0" smtClean="0"/>
              <a:t>Because the members of my committee</a:t>
            </a:r>
          </a:p>
          <a:p>
            <a:pPr marL="0" indent="0">
              <a:buNone/>
            </a:pPr>
            <a:r>
              <a:rPr lang="en-US" sz="1300" dirty="0" smtClean="0"/>
              <a:t>Said some progress they would like to see</a:t>
            </a:r>
          </a:p>
          <a:p>
            <a:pPr marL="0" indent="0">
              <a:buNone/>
            </a:pPr>
            <a:r>
              <a:rPr lang="en-US" sz="1300" dirty="0" smtClean="0"/>
              <a:t>And the message that was drilled into my brain</a:t>
            </a:r>
          </a:p>
          <a:p>
            <a:pPr marL="0" indent="0">
              <a:buNone/>
            </a:pPr>
            <a:r>
              <a:rPr lang="en-US" sz="1300" dirty="0" smtClean="0"/>
              <a:t>Still remains</a:t>
            </a:r>
          </a:p>
          <a:p>
            <a:pPr marL="0" indent="0">
              <a:buNone/>
            </a:pPr>
            <a:r>
              <a:rPr lang="en-US" sz="1300" dirty="0" smtClean="0"/>
              <a:t>Within the sound of science.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Past midnight hour I seek alone</a:t>
            </a:r>
          </a:p>
          <a:p>
            <a:pPr marL="0" indent="0">
              <a:buNone/>
            </a:pPr>
            <a:r>
              <a:rPr lang="en-US" sz="1300" dirty="0" smtClean="0"/>
              <a:t>Results my PI must be shown.</a:t>
            </a:r>
          </a:p>
          <a:p>
            <a:pPr marL="0" indent="0">
              <a:buNone/>
            </a:pPr>
            <a:r>
              <a:rPr lang="en-US" sz="1300" dirty="0" smtClean="0"/>
              <a:t>I take my samples from a PCR</a:t>
            </a:r>
          </a:p>
          <a:p>
            <a:pPr marL="0" indent="0">
              <a:buNone/>
            </a:pPr>
            <a:r>
              <a:rPr lang="en-US" sz="1300" dirty="0" smtClean="0"/>
              <a:t>The </a:t>
            </a:r>
            <a:r>
              <a:rPr lang="en-US" sz="1300" dirty="0" err="1" smtClean="0"/>
              <a:t>thermocycler’s</a:t>
            </a:r>
            <a:r>
              <a:rPr lang="en-US" sz="1300" dirty="0" smtClean="0"/>
              <a:t> worth more than my car!</a:t>
            </a:r>
          </a:p>
          <a:p>
            <a:pPr marL="0" indent="0">
              <a:buNone/>
            </a:pPr>
            <a:r>
              <a:rPr lang="en-US" sz="1300" dirty="0" smtClean="0"/>
              <a:t>Soon the dark is filled by the glow of a UV light.</a:t>
            </a:r>
          </a:p>
          <a:p>
            <a:pPr marL="0" indent="0">
              <a:buNone/>
            </a:pPr>
            <a:r>
              <a:rPr lang="en-US" sz="1300" dirty="0" smtClean="0"/>
              <a:t>The bands look right!</a:t>
            </a:r>
          </a:p>
          <a:p>
            <a:pPr marL="0" indent="0">
              <a:buNone/>
            </a:pPr>
            <a:r>
              <a:rPr lang="en-US" sz="1300" dirty="0" smtClean="0"/>
              <a:t>They touch the sounds of science.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300" dirty="0" smtClean="0"/>
              <a:t>And in the purple light I see</a:t>
            </a:r>
          </a:p>
          <a:p>
            <a:pPr marL="0" indent="0">
              <a:buNone/>
            </a:pPr>
            <a:r>
              <a:rPr lang="en-US" sz="1300" dirty="0" smtClean="0"/>
              <a:t>I’m on the road to Ph.D.</a:t>
            </a:r>
          </a:p>
          <a:p>
            <a:pPr marL="0" indent="0">
              <a:buNone/>
            </a:pPr>
            <a:r>
              <a:rPr lang="en-US" sz="1300" dirty="0" smtClean="0"/>
              <a:t>No more post-docs thinking I’m a rash.</a:t>
            </a:r>
          </a:p>
          <a:p>
            <a:pPr marL="0" indent="0">
              <a:buNone/>
            </a:pPr>
            <a:r>
              <a:rPr lang="en-US" sz="1300" dirty="0" smtClean="0"/>
              <a:t>No more scrounging pizza from the trash.</a:t>
            </a:r>
          </a:p>
          <a:p>
            <a:pPr marL="0" indent="0">
              <a:buNone/>
            </a:pPr>
            <a:r>
              <a:rPr lang="en-US" sz="1300" dirty="0" smtClean="0"/>
              <a:t>No more publishing in journals no one reads</a:t>
            </a:r>
          </a:p>
          <a:p>
            <a:pPr marL="0" indent="0">
              <a:buNone/>
            </a:pPr>
            <a:r>
              <a:rPr lang="en-US" sz="1300" dirty="0" smtClean="0"/>
              <a:t>Stuff no one needs.</a:t>
            </a:r>
          </a:p>
          <a:p>
            <a:pPr marL="0" indent="0">
              <a:buNone/>
            </a:pPr>
            <a:r>
              <a:rPr lang="en-US" sz="1300" dirty="0" smtClean="0"/>
              <a:t>I’ll make the sound of science.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1219200"/>
            <a:ext cx="335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“Fool,” said I, “I don’t yet know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Just how much further I’ve to go.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The very least to do is double check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See if the unclear data are correct.”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And my samples like liquid gold I grasp.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And pipette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In the wells of science.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3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I pull out the gel and pray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I can at last call it a day.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But the UV flashes its warning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In the strange bands that it is forming.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And the gel says, “The words of the prophets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Are sifted through by peer review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But not yet you.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 smtClean="0"/>
              <a:t>A whisper in the sound of science.”</a:t>
            </a:r>
            <a:endParaRPr lang="en-US" sz="13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048000" y="1471246"/>
            <a:ext cx="548054" cy="2286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22027" y="10345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Thesis committee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124200" y="4343400"/>
            <a:ext cx="381000" cy="172888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22027" y="451628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Following a quick gel run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398227" y="5857156"/>
            <a:ext cx="381000" cy="86444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96054" y="5943600"/>
            <a:ext cx="4709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Yes, I did this. In my defense, they were in a bag sitting next to the dumpster, not in it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57196" y="3618131"/>
            <a:ext cx="231531" cy="115669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0" y="2694801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Controls temperature better, too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207727" y="5533990"/>
            <a:ext cx="571500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22834" y="5210825"/>
            <a:ext cx="5068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Post-docs are people with graduate degrees who need </a:t>
            </a:r>
            <a:r>
              <a:rPr lang="en-US" b="1" dirty="0" smtClean="0">
                <a:solidFill>
                  <a:srgbClr val="FF0000"/>
                </a:solidFill>
              </a:rPr>
              <a:t>even more </a:t>
            </a:r>
            <a:r>
              <a:rPr lang="en-US" dirty="0" smtClean="0">
                <a:solidFill>
                  <a:srgbClr val="FF0000"/>
                </a:solidFill>
              </a:rPr>
              <a:t>experience to actually get a job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812573" y="2797461"/>
            <a:ext cx="381000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iagram of loading agarose gel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915" y="2514600"/>
            <a:ext cx="953539" cy="79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76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4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 Over Time </a:t>
            </a:r>
            <a:br>
              <a:rPr lang="en-US" dirty="0" smtClean="0"/>
            </a:br>
            <a:r>
              <a:rPr lang="en-US" dirty="0" smtClean="0"/>
              <a:t>(with apologies to Cyndi </a:t>
            </a:r>
            <a:r>
              <a:rPr lang="en-US" dirty="0" err="1" smtClean="0"/>
              <a:t>Lauper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981058"/>
              </p:ext>
            </p:extLst>
          </p:nvPr>
        </p:nvGraphicFramePr>
        <p:xfrm>
          <a:off x="2209800" y="1524000"/>
          <a:ext cx="67818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Genes encode meaning but not the kind that humans seek,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Stories without endings or heroes, just new technique,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their tale told through us, as new life appears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Spreads out over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megayears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don’t think, they don’t want, they don’t understand,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over time,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they urgently replicate and expand,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over time,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our lives are spelled out in their double strands,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over time,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we hold just one pair – so briefly in our hands,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over time.</a:t>
                      </a:r>
                    </a:p>
                    <a:p>
                      <a:pPr marL="0" indent="0">
                        <a:buNone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1143000" y="1981200"/>
            <a:ext cx="11430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317" y="2133600"/>
            <a:ext cx="20420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Genes usually make proteins. Different alleles make different versions of proteins.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181600" y="2590800"/>
            <a:ext cx="20574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39000" y="2549098"/>
            <a:ext cx="2042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megayear</a:t>
            </a:r>
            <a:r>
              <a:rPr lang="en-US" dirty="0" smtClean="0"/>
              <a:t>=1 million years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791200" y="5181600"/>
            <a:ext cx="467135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17034" y="5812536"/>
            <a:ext cx="2482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And the rest of our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2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Love </a:t>
            </a:r>
            <a:r>
              <a:rPr lang="en-US" smtClean="0"/>
              <a:t>Is Diffusing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My love is diffusing from me into you</a:t>
            </a:r>
          </a:p>
          <a:p>
            <a:pPr marL="0" indent="0">
              <a:buNone/>
            </a:pPr>
            <a:r>
              <a:rPr lang="en-US" sz="2400" dirty="0"/>
              <a:t>Like oxygen leaving my </a:t>
            </a:r>
            <a:r>
              <a:rPr lang="en-US" sz="2400" dirty="0" smtClean="0"/>
              <a:t>veins turns them blue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You’re semipermeable, my love goes through</a:t>
            </a:r>
          </a:p>
          <a:p>
            <a:pPr marL="0" indent="0">
              <a:buNone/>
            </a:pPr>
            <a:r>
              <a:rPr lang="en-US" sz="2400" dirty="0"/>
              <a:t>But you are so loveless none comes back from you.</a:t>
            </a:r>
          </a:p>
          <a:p>
            <a:pPr marL="0" indent="0">
              <a:buNone/>
            </a:pP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257800" y="1338027"/>
            <a:ext cx="1396497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54297" y="1151475"/>
            <a:ext cx="1948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have a high [love]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858001" y="3049964"/>
            <a:ext cx="593110" cy="1714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42363" y="2403633"/>
            <a:ext cx="2326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Love moves down the </a:t>
            </a:r>
          </a:p>
          <a:p>
            <a:r>
              <a:rPr lang="en-US" dirty="0" smtClean="0"/>
              <a:t>concentration gradient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07360" y="1906369"/>
            <a:ext cx="646937" cy="2667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01005" y="1716553"/>
            <a:ext cx="2592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(Along with other factors)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4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Breath I 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2667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Every breath I take</a:t>
            </a:r>
          </a:p>
          <a:p>
            <a:pPr marL="0" indent="0">
              <a:buNone/>
            </a:pPr>
            <a:r>
              <a:rPr lang="en-US" sz="1600" dirty="0"/>
              <a:t>You’ll take for my sake</a:t>
            </a:r>
          </a:p>
          <a:p>
            <a:pPr marL="0" indent="0">
              <a:buNone/>
            </a:pPr>
            <a:r>
              <a:rPr lang="en-US" sz="1600" dirty="0"/>
              <a:t>I just know it’s fate	</a:t>
            </a:r>
          </a:p>
          <a:p>
            <a:pPr marL="0" indent="0">
              <a:buNone/>
            </a:pPr>
            <a:r>
              <a:rPr lang="en-US" sz="1600" dirty="0"/>
              <a:t>Help me </a:t>
            </a:r>
            <a:r>
              <a:rPr lang="en-US" sz="1600" dirty="0" err="1"/>
              <a:t>respirate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I’ll encompass you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Once you lived so free</a:t>
            </a:r>
          </a:p>
          <a:p>
            <a:pPr marL="0" indent="0">
              <a:buNone/>
            </a:pPr>
            <a:r>
              <a:rPr lang="en-US" sz="1600" dirty="0"/>
              <a:t>But I need energy</a:t>
            </a:r>
          </a:p>
          <a:p>
            <a:pPr marL="0" indent="0">
              <a:buNone/>
            </a:pPr>
            <a:r>
              <a:rPr lang="en-US" sz="1600" dirty="0"/>
              <a:t>It’s too late to flee</a:t>
            </a:r>
          </a:p>
          <a:p>
            <a:pPr marL="0" indent="0">
              <a:buNone/>
            </a:pPr>
            <a:r>
              <a:rPr lang="en-US" sz="1600" dirty="0"/>
              <a:t>Now you’ll work for me</a:t>
            </a:r>
          </a:p>
          <a:p>
            <a:pPr marL="0" indent="0">
              <a:buNone/>
            </a:pPr>
            <a:r>
              <a:rPr lang="en-US" sz="1600" dirty="0"/>
              <a:t>I’ve encompassed you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Oh can’t you see</a:t>
            </a:r>
          </a:p>
          <a:p>
            <a:pPr marL="0" indent="0">
              <a:buNone/>
            </a:pPr>
            <a:r>
              <a:rPr lang="en-US" sz="1600" dirty="0"/>
              <a:t>You’re just part of me</a:t>
            </a:r>
          </a:p>
          <a:p>
            <a:pPr marL="0" indent="0">
              <a:buNone/>
            </a:pPr>
            <a:r>
              <a:rPr lang="en-US" sz="1600" dirty="0"/>
              <a:t>Have no fear for what that means, here, let me carry some of your genes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2286000"/>
            <a:ext cx="762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488917"/>
            <a:ext cx="1943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sort of behavior is typical of abusive relationships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0" y="2170875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There is no way out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It’s too late for doubt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Spread your cristae throughout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Membrane’s all about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I’ve encompassed you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Take all my 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and give off CO</a:t>
            </a:r>
            <a:r>
              <a:rPr lang="en-US" sz="1600" baseline="-25000" dirty="0" smtClean="0"/>
              <a:t>2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Break down the glucose and give me power too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It’s your matrix citric acid cycles through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Electron transport chain pumps H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 ions through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As they fall back you harvest ATP!</a:t>
            </a:r>
          </a:p>
          <a:p>
            <a:pPr marL="0" indent="0">
              <a:buFont typeface="Arial" pitchFamily="34" charset="0"/>
              <a:buNone/>
            </a:pPr>
            <a:endParaRPr lang="en-US" sz="1600" dirty="0" smtClean="0"/>
          </a:p>
          <a:p>
            <a:pPr marL="0" indent="0">
              <a:buFont typeface="Arial" pitchFamily="34" charset="0"/>
              <a:buNone/>
            </a:pP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371600" y="5750083"/>
            <a:ext cx="762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5276165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Leaving only about 1% of genes!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696200" y="1828800"/>
            <a:ext cx="609600" cy="110754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81850" y="628471"/>
            <a:ext cx="1943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Real mitochondria have curves… to allow more space for chemiosmosis!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7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The Chromosome’s </a:t>
            </a:r>
            <a:r>
              <a:rPr lang="en-US" b="1" dirty="0" smtClean="0"/>
              <a:t>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 smtClean="0"/>
              <a:t>Together </a:t>
            </a:r>
            <a:r>
              <a:rPr lang="en-US" sz="8000" dirty="0"/>
              <a:t>through prophase I, held on till metaphase I,  torn loose in anaphase I, </a:t>
            </a: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I </a:t>
            </a:r>
            <a:r>
              <a:rPr lang="en-US" sz="8000" dirty="0"/>
              <a:t>lost my homolog.</a:t>
            </a:r>
            <a:endParaRPr lang="en-US" sz="8000" dirty="0" smtClean="0"/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Meiosis halved us so well, just one gene version per cell, some company would be swell, I need a homolog.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You could complete me, </a:t>
            </a:r>
            <a:r>
              <a:rPr lang="en-US" sz="8000" dirty="0" smtClean="0"/>
              <a:t>our genes matched </a:t>
            </a:r>
            <a:r>
              <a:rPr lang="en-US" sz="8000" dirty="0"/>
              <a:t>up </a:t>
            </a:r>
            <a:r>
              <a:rPr lang="en-US" sz="8000" dirty="0" smtClean="0"/>
              <a:t>oh so </a:t>
            </a:r>
            <a:r>
              <a:rPr lang="en-US" sz="8000" dirty="0"/>
              <a:t>neatly, </a:t>
            </a:r>
            <a:r>
              <a:rPr lang="en-US" sz="8000" dirty="0" smtClean="0"/>
              <a:t>my recessive </a:t>
            </a:r>
            <a:r>
              <a:rPr lang="en-US" sz="8000" dirty="0"/>
              <a:t>alleles masked discreetly, recombining oh so sweetly!</a:t>
            </a:r>
          </a:p>
          <a:p>
            <a:endParaRPr lang="en-US" sz="8000" dirty="0" smtClean="0"/>
          </a:p>
          <a:p>
            <a:endParaRPr lang="en-US" sz="8000" dirty="0"/>
          </a:p>
          <a:p>
            <a:pPr marL="0" indent="0">
              <a:buNone/>
            </a:pPr>
            <a:r>
              <a:rPr lang="en-US" sz="8000" dirty="0"/>
              <a:t>Hey, I just met you, and this is crazy, but here’s my sequence, let’s pair up maybe</a:t>
            </a:r>
          </a:p>
          <a:p>
            <a:pPr marL="0" indent="0">
              <a:buNone/>
            </a:pPr>
            <a:r>
              <a:rPr lang="en-US" sz="8000" dirty="0"/>
              <a:t>All other chromosomes, vary too greatly, so next </a:t>
            </a:r>
            <a:r>
              <a:rPr lang="en-US" sz="8000" dirty="0" smtClean="0"/>
              <a:t>meiosis, </a:t>
            </a:r>
            <a:r>
              <a:rPr lang="en-US" sz="8000" dirty="0"/>
              <a:t>let’s pair up maybe.</a:t>
            </a:r>
          </a:p>
          <a:p>
            <a:pPr marL="0" indent="0">
              <a:buNone/>
            </a:pPr>
            <a:r>
              <a:rPr lang="en-US" sz="8000" dirty="0"/>
              <a:t> </a:t>
            </a:r>
            <a:endParaRPr lang="en-US" sz="8000" dirty="0" smtClean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Before I had you in the world I was just 1N, I was just 1N, just haploid 1,1N</a:t>
            </a:r>
          </a:p>
          <a:p>
            <a:pPr marL="0" indent="0">
              <a:buNone/>
            </a:pPr>
            <a:r>
              <a:rPr lang="en-US" sz="8000" dirty="0"/>
              <a:t>Before I had you in the world I was just 1N, I need a new friend, let’s </a:t>
            </a:r>
            <a:r>
              <a:rPr lang="en-US" sz="8000" dirty="0" smtClean="0"/>
              <a:t>synapse maybe</a:t>
            </a:r>
            <a:r>
              <a:rPr lang="en-US" sz="8000" dirty="0"/>
              <a:t>.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93242" y="685800"/>
            <a:ext cx="3429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0210" y="316468"/>
            <a:ext cx="1052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Synapsis!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31030" y="3017520"/>
            <a:ext cx="3429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7600" y="2662904"/>
            <a:ext cx="4945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Homologous chromosomes have the </a:t>
            </a:r>
            <a:r>
              <a:rPr lang="en-US" u="sng" dirty="0" smtClean="0">
                <a:solidFill>
                  <a:srgbClr val="FF0000"/>
                </a:solidFill>
              </a:rPr>
              <a:t>same</a:t>
            </a:r>
            <a:r>
              <a:rPr lang="en-US" dirty="0" smtClean="0">
                <a:solidFill>
                  <a:srgbClr val="FF0000"/>
                </a:solidFill>
              </a:rPr>
              <a:t> genes…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163574" y="4059112"/>
            <a:ext cx="3429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5789" y="4103046"/>
            <a:ext cx="298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But they have </a:t>
            </a:r>
            <a:r>
              <a:rPr lang="en-US" u="sng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>
                <a:solidFill>
                  <a:srgbClr val="FF0000"/>
                </a:solidFill>
              </a:rPr>
              <a:t> alleles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276600" y="5278312"/>
            <a:ext cx="3048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87349" y="5354512"/>
            <a:ext cx="1620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Different genes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9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Silent Site (A Christmas Carol)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Silent site, silent site</a:t>
            </a:r>
          </a:p>
          <a:p>
            <a:pPr marL="0" indent="0">
              <a:buNone/>
            </a:pPr>
            <a:r>
              <a:rPr lang="en-US" dirty="0" smtClean="0"/>
              <a:t>Either codon is all right;</a:t>
            </a:r>
          </a:p>
          <a:p>
            <a:pPr marL="0" indent="0">
              <a:buNone/>
            </a:pPr>
            <a:r>
              <a:rPr lang="en-US" dirty="0" smtClean="0"/>
              <a:t>A noncoding change between parent and child,</a:t>
            </a:r>
          </a:p>
          <a:p>
            <a:pPr marL="0" indent="0">
              <a:buNone/>
            </a:pPr>
            <a:r>
              <a:rPr lang="en-US" dirty="0" smtClean="0"/>
              <a:t>Unlike nonsense changes your effects are mild;</a:t>
            </a:r>
          </a:p>
          <a:p>
            <a:pPr marL="0" indent="0">
              <a:buNone/>
            </a:pPr>
            <a:r>
              <a:rPr lang="en-US" dirty="0" smtClean="0"/>
              <a:t>Drift in harmless peace,</a:t>
            </a:r>
          </a:p>
          <a:p>
            <a:pPr marL="0" indent="0">
              <a:buNone/>
            </a:pPr>
            <a:r>
              <a:rPr lang="en-US" dirty="0" smtClean="0"/>
              <a:t>Drift in harmless peace.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648200" y="2514600"/>
            <a:ext cx="1447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0591" y="2039034"/>
            <a:ext cx="2132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They both encode </a:t>
            </a:r>
          </a:p>
          <a:p>
            <a:r>
              <a:rPr lang="en-US" dirty="0" smtClean="0"/>
              <a:t>the same amino acid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572000" y="4343400"/>
            <a:ext cx="1295400" cy="2169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6150" y="4560332"/>
            <a:ext cx="357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they have no selective effect, </a:t>
            </a:r>
          </a:p>
          <a:p>
            <a:r>
              <a:rPr lang="en-US" dirty="0"/>
              <a:t>r</a:t>
            </a:r>
            <a:r>
              <a:rPr lang="en-US" dirty="0" smtClean="0"/>
              <a:t>andom genetic drift will determine </a:t>
            </a:r>
          </a:p>
          <a:p>
            <a:r>
              <a:rPr lang="en-US" dirty="0" smtClean="0"/>
              <a:t>if these mutations spread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2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1828</Words>
  <Application>Microsoft Office PowerPoint</Application>
  <PresentationFormat>On-screen Show (4:3)</PresentationFormat>
  <Paragraphs>394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Principles</vt:lpstr>
      <vt:lpstr>Change Over Time  (with apologies to Cyndi Lauper)</vt:lpstr>
      <vt:lpstr>Change Over Time  (with apologies to Cyndi Lauper)</vt:lpstr>
      <vt:lpstr>My Love Is Diffusing</vt:lpstr>
      <vt:lpstr>Every Breath I Take</vt:lpstr>
      <vt:lpstr>The Chromosome’s Song</vt:lpstr>
      <vt:lpstr>Silent Site (A Christmas Carol)</vt:lpstr>
      <vt:lpstr>PowerPoint Presentation</vt:lpstr>
      <vt:lpstr>Genetics</vt:lpstr>
      <vt:lpstr>The Chromosome’s Song</vt:lpstr>
      <vt:lpstr>Y Chromosome’s Lament To “Paint It Black” by the Rolling Stones </vt:lpstr>
      <vt:lpstr>So Happy (Coupled) Together</vt:lpstr>
      <vt:lpstr>The Polymerases of the Central Dogma</vt:lpstr>
      <vt:lpstr>Change Over Time</vt:lpstr>
      <vt:lpstr>The Genes Are Not All That Get Passed Along To “Cat’s in the Cradle”</vt:lpstr>
      <vt:lpstr>PowerPoint Presentation</vt:lpstr>
      <vt:lpstr>PowerPoint Presentation</vt:lpstr>
      <vt:lpstr>PowerPoint Presentation</vt:lpstr>
      <vt:lpstr>PowerPoint Presentation</vt:lpstr>
      <vt:lpstr>Research Methods – No surveys</vt:lpstr>
      <vt:lpstr>Plot the data one more time</vt:lpstr>
      <vt:lpstr>PowerPoint Presentation</vt:lpstr>
      <vt:lpstr>The Sound of Science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2016-06-09T16:56:18Z</dcterms:created>
  <dcterms:modified xsi:type="dcterms:W3CDTF">2016-06-09T16:56:20Z</dcterms:modified>
</cp:coreProperties>
</file>