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D270-6ED9-4775-8E21-33E7C561D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7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7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Genes Are Not All That Get Passed Along</a:t>
            </a:r>
            <a:br>
              <a:rPr lang="en-US" sz="3600" dirty="0" smtClean="0"/>
            </a:br>
            <a:r>
              <a:rPr lang="en-US" sz="3600" dirty="0" smtClean="0"/>
              <a:t>To “Cat’s in the Cradle”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57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I </a:t>
            </a:r>
            <a:r>
              <a:rPr lang="en-US" sz="1600" dirty="0"/>
              <a:t>had methylated feelings I couldn’t express</a:t>
            </a:r>
          </a:p>
          <a:p>
            <a:pPr marL="0" indent="0">
              <a:buNone/>
            </a:pPr>
            <a:r>
              <a:rPr lang="en-US" sz="1600" dirty="0"/>
              <a:t>I was DNA obscured by </a:t>
            </a:r>
            <a:r>
              <a:rPr lang="en-US" sz="1600" dirty="0" err="1" smtClean="0"/>
              <a:t>epigeneticness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My </a:t>
            </a:r>
            <a:r>
              <a:rPr lang="en-US" sz="1600" dirty="0" err="1"/>
              <a:t>CpG</a:t>
            </a:r>
            <a:r>
              <a:rPr lang="en-US" sz="1600" dirty="0"/>
              <a:t> islands, a terrible mess</a:t>
            </a:r>
          </a:p>
          <a:p>
            <a:pPr marL="0" indent="0">
              <a:buNone/>
            </a:pPr>
            <a:r>
              <a:rPr lang="en-US" sz="1600" dirty="0"/>
              <a:t>Caused blocked promoters, </a:t>
            </a:r>
            <a:r>
              <a:rPr lang="en-US" sz="1600" dirty="0" smtClean="0"/>
              <a:t>no </a:t>
            </a:r>
            <a:r>
              <a:rPr lang="en-US" sz="1600" dirty="0"/>
              <a:t>transcription progress</a:t>
            </a:r>
          </a:p>
          <a:p>
            <a:pPr marL="0" indent="0">
              <a:buNone/>
            </a:pPr>
            <a:r>
              <a:rPr lang="en-US" sz="1600" dirty="0"/>
              <a:t>But when I’d made two fresh copies, all shiny and new</a:t>
            </a:r>
          </a:p>
          <a:p>
            <a:pPr marL="0" indent="0">
              <a:buNone/>
            </a:pPr>
            <a:r>
              <a:rPr lang="en-US" sz="1600" dirty="0"/>
              <a:t>They said, “I’m </a:t>
            </a:r>
            <a:r>
              <a:rPr lang="en-US" sz="1600" dirty="0" err="1"/>
              <a:t>gonna</a:t>
            </a:r>
            <a:r>
              <a:rPr lang="en-US" sz="1600" dirty="0"/>
              <a:t>  be like you, Dad.</a:t>
            </a:r>
          </a:p>
          <a:p>
            <a:pPr marL="0" indent="0">
              <a:buNone/>
            </a:pPr>
            <a:r>
              <a:rPr lang="en-US" sz="1600" dirty="0"/>
              <a:t>You know I’m </a:t>
            </a:r>
            <a:r>
              <a:rPr lang="en-US" sz="1600" dirty="0" err="1"/>
              <a:t>gonna</a:t>
            </a:r>
            <a:r>
              <a:rPr lang="en-US" sz="1600" dirty="0"/>
              <a:t> be like you.”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And the genes are not all </a:t>
            </a:r>
            <a:r>
              <a:rPr lang="en-US" sz="1600"/>
              <a:t>that </a:t>
            </a:r>
            <a:r>
              <a:rPr lang="en-US" sz="1600" smtClean="0"/>
              <a:t>get </a:t>
            </a:r>
            <a:r>
              <a:rPr lang="en-US" sz="1600" dirty="0"/>
              <a:t>passed along</a:t>
            </a:r>
          </a:p>
          <a:p>
            <a:pPr marL="0" indent="0">
              <a:buNone/>
            </a:pPr>
            <a:r>
              <a:rPr lang="en-US" sz="1600" dirty="0"/>
              <a:t>The daughter cell copies might sing the same song</a:t>
            </a:r>
          </a:p>
          <a:p>
            <a:pPr marL="0" indent="0">
              <a:buNone/>
            </a:pPr>
            <a:r>
              <a:rPr lang="en-US" sz="1600" dirty="0"/>
              <a:t>We follow the pathways our </a:t>
            </a:r>
            <a:r>
              <a:rPr lang="en-US" sz="1600" dirty="0" err="1"/>
              <a:t>parentals</a:t>
            </a:r>
            <a:r>
              <a:rPr lang="en-US" sz="1600" dirty="0"/>
              <a:t> took,</a:t>
            </a:r>
          </a:p>
          <a:p>
            <a:pPr marL="0" indent="0">
              <a:buNone/>
            </a:pPr>
            <a:r>
              <a:rPr lang="en-US" sz="1600" dirty="0"/>
              <a:t>We’re an annotated book, yeah.</a:t>
            </a:r>
          </a:p>
          <a:p>
            <a:pPr marL="0" indent="0">
              <a:buNone/>
            </a:pPr>
            <a:r>
              <a:rPr lang="en-US" sz="1600" dirty="0"/>
              <a:t>Our strands an annotated book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2438400"/>
            <a:ext cx="464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My newly copied strands were free as the air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Of 5-methylcytosine they were quite bare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But the half of me I’d given each to help them prepare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Made them </a:t>
            </a:r>
            <a:r>
              <a:rPr lang="en-US" sz="1600" dirty="0" err="1" smtClean="0"/>
              <a:t>hemimethylated</a:t>
            </a:r>
            <a:r>
              <a:rPr lang="en-US" sz="1600" dirty="0" smtClean="0"/>
              <a:t> at the sites that I’d shared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And when DNA </a:t>
            </a:r>
            <a:r>
              <a:rPr lang="en-US" sz="1600" dirty="0" err="1" smtClean="0"/>
              <a:t>methyltransferase</a:t>
            </a:r>
            <a:r>
              <a:rPr lang="en-US" sz="1600" dirty="0" smtClean="0"/>
              <a:t> came around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They knew they’d be forever bound, yeah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They’d do their job forever bound.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And the genes are not all that get passed along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The daughter cell copies must sing the same song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Methylation stops us from becoming much more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So we’ll serve you - forevermore, yeah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We’ll serve the body forevermore.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" y="26670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23654" y="2482334"/>
            <a:ext cx="198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Semiconservatively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2924475" y="1819424"/>
            <a:ext cx="733125" cy="2167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1634758"/>
            <a:ext cx="227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Activators can’t bind…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9400" y="4615934"/>
            <a:ext cx="210150" cy="6418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3612" y="5257800"/>
            <a:ext cx="24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Parental strands of DNA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82000" y="2057400"/>
            <a:ext cx="113016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7355" y="1411069"/>
            <a:ext cx="312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Semiconservative replication 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vital to epigenetic heritability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431451" y="4615934"/>
            <a:ext cx="493349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4701381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Differenciation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950320" y="5934353"/>
            <a:ext cx="493349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34069" y="6019800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e.g. cancer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43200" y="1524000"/>
            <a:ext cx="1078703" cy="2954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73928" y="1226403"/>
            <a:ext cx="200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Lots of methylation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9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16"/>
    </mc:Choice>
    <mc:Fallback>
      <p:transition spd="slow" advTm="96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0" grpId="0"/>
      <p:bldP spid="13" grpId="0"/>
      <p:bldP spid="17" grpId="0"/>
      <p:bldP spid="20" grpId="0"/>
      <p:bldP spid="2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5|4.5|18.3|17.3|14.4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189</Words>
  <Application>Microsoft Office PowerPoint</Application>
  <PresentationFormat>On-screen Show (4:3)</PresentationFormat>
  <Paragraphs>36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Genes Are Not All That Get Passed Along To “Cat’s in the Cradle”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19</cp:revision>
  <cp:lastPrinted>2016-05-23T17:06:23Z</cp:lastPrinted>
  <dcterms:created xsi:type="dcterms:W3CDTF">2016-05-23T14:13:28Z</dcterms:created>
  <dcterms:modified xsi:type="dcterms:W3CDTF">2016-06-09T16:05:41Z</dcterms:modified>
</cp:coreProperties>
</file>